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5"/>
  </p:notesMasterIdLst>
  <p:sldIdLst>
    <p:sldId id="256" r:id="rId2"/>
    <p:sldId id="418" r:id="rId3"/>
    <p:sldId id="351" r:id="rId4"/>
    <p:sldId id="493" r:id="rId5"/>
    <p:sldId id="520" r:id="rId6"/>
    <p:sldId id="352" r:id="rId7"/>
    <p:sldId id="487" r:id="rId8"/>
    <p:sldId id="354" r:id="rId9"/>
    <p:sldId id="521" r:id="rId10"/>
    <p:sldId id="356" r:id="rId11"/>
    <p:sldId id="455" r:id="rId12"/>
    <p:sldId id="269" r:id="rId13"/>
    <p:sldId id="501" r:id="rId14"/>
    <p:sldId id="270" r:id="rId15"/>
    <p:sldId id="421" r:id="rId16"/>
    <p:sldId id="435" r:id="rId17"/>
    <p:sldId id="362" r:id="rId18"/>
    <p:sldId id="484" r:id="rId19"/>
    <p:sldId id="488" r:id="rId20"/>
    <p:sldId id="271" r:id="rId21"/>
    <p:sldId id="437" r:id="rId22"/>
    <p:sldId id="342" r:id="rId23"/>
    <p:sldId id="345" r:id="rId24"/>
    <p:sldId id="272" r:id="rId25"/>
    <p:sldId id="489" r:id="rId26"/>
    <p:sldId id="360" r:id="rId27"/>
    <p:sldId id="361" r:id="rId28"/>
    <p:sldId id="346" r:id="rId29"/>
    <p:sldId id="413" r:id="rId30"/>
    <p:sldId id="279" r:id="rId31"/>
    <p:sldId id="280" r:id="rId32"/>
    <p:sldId id="281" r:id="rId33"/>
    <p:sldId id="305" r:id="rId34"/>
    <p:sldId id="442" r:id="rId35"/>
    <p:sldId id="282" r:id="rId36"/>
    <p:sldId id="472" r:id="rId37"/>
    <p:sldId id="473" r:id="rId38"/>
    <p:sldId id="474" r:id="rId39"/>
    <p:sldId id="475" r:id="rId40"/>
    <p:sldId id="476" r:id="rId41"/>
    <p:sldId id="477" r:id="rId42"/>
    <p:sldId id="478" r:id="rId43"/>
    <p:sldId id="503" r:id="rId44"/>
    <p:sldId id="479" r:id="rId45"/>
    <p:sldId id="465" r:id="rId46"/>
    <p:sldId id="368" r:id="rId47"/>
    <p:sldId id="369" r:id="rId48"/>
    <p:sldId id="370" r:id="rId49"/>
    <p:sldId id="371" r:id="rId50"/>
    <p:sldId id="522" r:id="rId51"/>
    <p:sldId id="523" r:id="rId52"/>
    <p:sldId id="506" r:id="rId53"/>
    <p:sldId id="388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52B6A"/>
    <a:srgbClr val="782255"/>
    <a:srgbClr val="0065B0"/>
    <a:srgbClr val="004376"/>
    <a:srgbClr val="004F8A"/>
    <a:srgbClr val="741A1A"/>
    <a:srgbClr val="763232"/>
    <a:srgbClr val="5A2781"/>
    <a:srgbClr val="EE9F1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899" autoAdjust="0"/>
    <p:restoredTop sz="87724" autoAdjust="0"/>
  </p:normalViewPr>
  <p:slideViewPr>
    <p:cSldViewPr>
      <p:cViewPr varScale="1">
        <p:scale>
          <a:sx n="85" d="100"/>
          <a:sy n="85" d="100"/>
        </p:scale>
        <p:origin x="-115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39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F03C4-161B-41C2-972A-39607D8978D3}" type="datetimeFigureOut">
              <a:rPr lang="en-US" smtClean="0"/>
              <a:pPr/>
              <a:t>3/3/2018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78D26-4AA2-414D-B574-CE263EDDAF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70BBD-B0C5-4EB3-A9E4-C9DE4EB7107A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CFC39-9AA3-4FEB-B35E-778494633164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E9074-95D8-4B81-85E5-74AB709703EF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B98B-2795-4CCC-9426-99B0B20F7A6F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D1E3-849A-4DFF-B084-9D84851B2534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B0A54-D4D5-443A-AB99-9CC9B04C6A5C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3F7A7-B45A-407E-804F-BA2BD78536C7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7F01B-4838-45F0-BCC0-8430E8D56632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CEB10-1EFC-4BD7-B5F3-E3D3111E5879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D7E4F-F897-4622-B660-7A08E769DC89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4DF1-8722-4BF2-965F-78F9CCCB6B9D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536B0-F5FC-43AD-BCC4-CEB3CE5ED465}" type="datetime1">
              <a:rPr lang="en-US" smtClean="0"/>
              <a:pPr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743200"/>
            <a:ext cx="8458200" cy="3810000"/>
          </a:xfrm>
          <a:ln/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  <a:cs typeface="Arial" pitchFamily="34" charset="0"/>
              </a:rPr>
              <a:t>      </a:t>
            </a:r>
            <a:b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  <a:cs typeface="Arial" pitchFamily="34" charset="0"/>
              </a:rPr>
            </a:br>
            <a:r>
              <a:rPr lang="en-US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  <a:cs typeface="Arial" pitchFamily="34" charset="0"/>
              </a:rPr>
              <a:t/>
            </a:r>
            <a:br>
              <a:rPr lang="en-US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  <a:cs typeface="Arial" pitchFamily="34" charset="0"/>
              </a:rPr>
            </a:br>
            <a:r>
              <a:rPr lang="en-US" sz="4000" b="1" dirty="0" smtClean="0">
                <a:solidFill>
                  <a:srgbClr val="C00000"/>
                </a:solidFill>
                <a:cs typeface="Arial" pitchFamily="34" charset="0"/>
              </a:rPr>
              <a:t>I</a:t>
            </a:r>
            <a:r>
              <a:rPr lang="en-US" sz="4000" b="1" dirty="0" smtClean="0">
                <a:solidFill>
                  <a:srgbClr val="C00000"/>
                </a:solidFill>
                <a:latin typeface="Bell MT" pitchFamily="18" charset="0"/>
                <a:cs typeface="Arial" pitchFamily="34" charset="0"/>
              </a:rPr>
              <a:t>. </a:t>
            </a:r>
            <a:r>
              <a:rPr lang="en-US" sz="40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ROUTINE CARE AND RESUSCITATION                  OF THE NEWBORN</a:t>
            </a:r>
            <a:br>
              <a:rPr lang="en-US" sz="40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</a:br>
            <a:r>
              <a:rPr lang="en-US" sz="40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 II. </a:t>
            </a:r>
            <a:r>
              <a:rPr lang="en-US" sz="4000" b="1" dirty="0" smtClean="0">
                <a:ln w="6350">
                  <a:noFill/>
                </a:ln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ASSESSMENT OF GESTATIONAL AGE</a:t>
            </a:r>
            <a:r>
              <a:rPr lang="en-US" sz="4000" b="1" dirty="0" smtClean="0">
                <a:ln w="635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  <a:cs typeface="Arial" panose="020B0604020202020204" pitchFamily="34" charset="0"/>
              </a:rPr>
              <a:t/>
            </a:r>
            <a:br>
              <a:rPr lang="en-US" sz="4000" b="1" dirty="0" smtClean="0">
                <a:ln w="635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  <a:cs typeface="Arial" panose="020B0604020202020204" pitchFamily="34" charset="0"/>
              </a:rPr>
            </a:br>
            <a:r>
              <a:rPr lang="en-US" sz="1300" dirty="0" smtClean="0">
                <a:ln w="6350">
                  <a:noFill/>
                </a:ln>
                <a:solidFill>
                  <a:srgbClr val="C00000"/>
                </a:solidFill>
                <a:latin typeface="Bell MT" pitchFamily="18" charset="0"/>
              </a:rPr>
              <a:t/>
            </a:r>
            <a:br>
              <a:rPr lang="en-US" sz="1300" dirty="0" smtClean="0">
                <a:ln w="6350">
                  <a:noFill/>
                </a:ln>
                <a:solidFill>
                  <a:srgbClr val="C00000"/>
                </a:solidFill>
                <a:latin typeface="Bell MT" pitchFamily="18" charset="0"/>
              </a:rPr>
            </a:br>
            <a:r>
              <a:rPr lang="en-US" sz="1300" b="1" dirty="0" smtClean="0">
                <a:ln w="6350">
                  <a:noFill/>
                </a:ln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            </a:t>
            </a:r>
            <a:r>
              <a:rPr lang="en-US" sz="27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DR. MAHMOUD MOHAMED OSMAN</a:t>
            </a:r>
            <a:br>
              <a:rPr lang="en-US" sz="27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</a:br>
            <a:r>
              <a:rPr lang="ar-SA" sz="1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  </a:t>
            </a:r>
            <a:r>
              <a:rPr lang="ar-SA" sz="11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	</a:t>
            </a:r>
            <a:r>
              <a:rPr lang="en-US" sz="27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/>
            </a:r>
            <a:br>
              <a:rPr lang="en-US" sz="27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</a:br>
            <a:r>
              <a:rPr lang="en-US" sz="22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MBBCH, </a:t>
            </a:r>
            <a:r>
              <a:rPr lang="en-US" sz="2200" b="1" dirty="0" err="1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MSc</a:t>
            </a:r>
            <a:r>
              <a:rPr lang="en-US" sz="22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 (</a:t>
            </a:r>
            <a:r>
              <a:rPr lang="en-US" sz="2200" b="1" dirty="0" err="1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Pedia</a:t>
            </a:r>
            <a:r>
              <a:rPr lang="en-US" sz="22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), MRCPCH (UK), FRCP (Edinburgh)</a:t>
            </a:r>
            <a:br>
              <a:rPr lang="en-US" sz="22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</a:br>
            <a:r>
              <a:rPr lang="en-US" sz="22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Consultant Neonatologist &amp; Head of Neonatal Unites                              Al </a:t>
            </a:r>
            <a:r>
              <a:rPr lang="en-US" sz="2200" b="1" dirty="0" err="1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Yammamah</a:t>
            </a:r>
            <a:r>
              <a:rPr lang="en-US" sz="2200" b="1" dirty="0" smtClean="0">
                <a:solidFill>
                  <a:schemeClr val="tx1">
                    <a:lumMod val="50000"/>
                  </a:schemeClr>
                </a:solidFill>
                <a:latin typeface="Bell MT" pitchFamily="18" charset="0"/>
              </a:rPr>
              <a:t> Hospital, MOH                    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/>
            </a:r>
            <a:br>
              <a:rPr lang="en-US" sz="2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</a:b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Bell MT" pitchFamily="18" charset="0"/>
              </a:rPr>
              <a:t>                                                                                                                   04-03-2018</a:t>
            </a:r>
            <a:r>
              <a:rPr lang="en-US" sz="2200" dirty="0" smtClean="0">
                <a:ln w="6350">
                  <a:noFill/>
                </a:ln>
                <a:solidFill>
                  <a:srgbClr val="C00000"/>
                </a:solidFill>
                <a:latin typeface="Bell MT" pitchFamily="18" charset="0"/>
                <a:cs typeface="Arial" panose="020B0604020202020204" pitchFamily="34" charset="0"/>
              </a:rPr>
              <a:t/>
            </a:r>
            <a:br>
              <a:rPr lang="en-US" sz="2200" dirty="0" smtClean="0">
                <a:ln w="6350">
                  <a:noFill/>
                </a:ln>
                <a:solidFill>
                  <a:srgbClr val="C00000"/>
                </a:solidFill>
                <a:latin typeface="Bell MT" pitchFamily="18" charset="0"/>
                <a:cs typeface="Arial" panose="020B0604020202020204" pitchFamily="34" charset="0"/>
              </a:rPr>
            </a:br>
            <a:r>
              <a:rPr lang="en-US" sz="2000" b="1" dirty="0">
                <a:ln w="635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  <a:cs typeface="Arial" panose="020B0604020202020204" pitchFamily="34" charset="0"/>
              </a:rPr>
              <a:t/>
            </a:r>
            <a:br>
              <a:rPr lang="en-US" sz="2000" b="1" dirty="0">
                <a:ln w="635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  <a:cs typeface="Arial" panose="020B0604020202020204" pitchFamily="34" charset="0"/>
              </a:rPr>
            </a:br>
            <a:endParaRPr 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ll MT" pitchFamily="18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950" y="457199"/>
            <a:ext cx="7672050" cy="2083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cross"/>
            <a:contourClr>
              <a:srgbClr val="969696"/>
            </a:contourClr>
          </a:sp3d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305800" cy="5943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spcBef>
                <a:spcPts val="600"/>
              </a:spcBef>
              <a:buClr>
                <a:srgbClr val="00589A"/>
              </a:buClr>
              <a:buNone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 4. </a:t>
            </a:r>
            <a:r>
              <a:rPr lang="en-US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Preparation for high-risk delivery: </a:t>
            </a:r>
          </a:p>
          <a:p>
            <a:pPr>
              <a:spcBef>
                <a:spcPts val="1200"/>
              </a:spcBef>
              <a:buClr>
                <a:srgbClr val="00589A"/>
              </a:buClr>
              <a:buFont typeface="Wingdings" pitchFamily="2" charset="2"/>
              <a:buChar char="§"/>
            </a:pPr>
            <a:r>
              <a:rPr lang="en-US" sz="2400" i="1" u="sng" dirty="0" smtClean="0">
                <a:latin typeface="Arial" pitchFamily="34" charset="0"/>
                <a:cs typeface="Arial" pitchFamily="34" charset="0"/>
              </a:rPr>
              <a:t>Preparation and co-operation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between the obstetric, anesthesia, and pediatric staff are often the key to a successful outcome.</a:t>
            </a:r>
          </a:p>
          <a:p>
            <a:pPr>
              <a:spcBef>
                <a:spcPts val="1200"/>
              </a:spcBef>
              <a:buClr>
                <a:srgbClr val="00589A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It is useful to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have an </a:t>
            </a:r>
            <a:r>
              <a:rPr lang="en-US" sz="2400" i="1" u="sng" dirty="0" smtClean="0">
                <a:latin typeface="Arial" pitchFamily="34" charset="0"/>
                <a:cs typeface="Arial" pitchFamily="34" charset="0"/>
              </a:rPr>
              <a:t>estimation of weight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US" sz="2400" i="1" u="sng" dirty="0" smtClean="0">
                <a:latin typeface="Arial" pitchFamily="34" charset="0"/>
                <a:cs typeface="Arial" pitchFamily="34" charset="0"/>
              </a:rPr>
              <a:t>gestational age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so that drug dosages,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tube, and umbilical catheter sizes can be chosen.</a:t>
            </a:r>
          </a:p>
          <a:p>
            <a:pPr>
              <a:spcBef>
                <a:spcPts val="1200"/>
              </a:spcBef>
              <a:buClr>
                <a:srgbClr val="00589A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It is useful to </a:t>
            </a:r>
            <a:r>
              <a:rPr lang="en-US" sz="2400" i="1" u="sng" dirty="0" smtClean="0">
                <a:latin typeface="Arial" pitchFamily="34" charset="0"/>
                <a:cs typeface="Arial" pitchFamily="34" charset="0"/>
              </a:rPr>
              <a:t>think through potential problems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steps  that may be undertaken to correct them, and which member of the team will handle each step. </a:t>
            </a:r>
          </a:p>
          <a:p>
            <a:pPr>
              <a:spcBef>
                <a:spcPts val="1200"/>
              </a:spcBef>
              <a:buClr>
                <a:srgbClr val="00589A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Provided there is opportunity, resuscitative measures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should be </a:t>
            </a:r>
            <a:r>
              <a:rPr lang="en-US" sz="2400" i="1" u="sng" dirty="0" smtClean="0">
                <a:latin typeface="Arial" pitchFamily="34" charset="0"/>
                <a:cs typeface="Arial" pitchFamily="34" charset="0"/>
              </a:rPr>
              <a:t>discussed with the parents.                                    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(such as the limit of viability or life-threatening anomalies).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 rot="16200000">
            <a:off x="4457700" y="-4457700"/>
            <a:ext cx="228600" cy="914400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gradFill rotWithShape="0">
            <a:gsLst>
              <a:gs pos="0">
                <a:srgbClr val="0060AF"/>
              </a:gs>
              <a:gs pos="100000">
                <a:srgbClr val="6DBD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7620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589A"/>
                </a:solidFill>
                <a:latin typeface="Andalus" pitchFamily="18" charset="-78"/>
                <a:cs typeface="Andalus" pitchFamily="18" charset="-78"/>
              </a:rPr>
              <a:t>Risk </a:t>
            </a:r>
            <a:r>
              <a:rPr lang="en-US" sz="3200" b="1" dirty="0">
                <a:solidFill>
                  <a:srgbClr val="00589A"/>
                </a:solidFill>
                <a:latin typeface="Andalus" pitchFamily="18" charset="-78"/>
                <a:cs typeface="Andalus" pitchFamily="18" charset="-78"/>
              </a:rPr>
              <a:t>Factors </a:t>
            </a:r>
            <a:r>
              <a:rPr lang="en-US" sz="3200" b="1" dirty="0" smtClean="0">
                <a:solidFill>
                  <a:srgbClr val="00589A"/>
                </a:solidFill>
                <a:latin typeface="Andalus" pitchFamily="18" charset="-78"/>
                <a:cs typeface="Andalus" pitchFamily="18" charset="-78"/>
              </a:rPr>
              <a:t>Need </a:t>
            </a:r>
            <a:r>
              <a:rPr lang="en-US" sz="3200" b="1" dirty="0">
                <a:solidFill>
                  <a:srgbClr val="00589A"/>
                </a:solidFill>
                <a:latin typeface="Andalus" pitchFamily="18" charset="-78"/>
                <a:cs typeface="Andalus" pitchFamily="18" charset="-78"/>
              </a:rPr>
              <a:t>for Resuscitation at Birth</a:t>
            </a:r>
            <a:endParaRPr lang="en-US" sz="3200" dirty="0">
              <a:solidFill>
                <a:srgbClr val="00589A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4245" r="12250" b="1453"/>
          <a:stretch>
            <a:fillRect/>
          </a:stretch>
        </p:blipFill>
        <p:spPr>
          <a:xfrm>
            <a:off x="304800" y="1905000"/>
            <a:ext cx="8610600" cy="4038600"/>
          </a:xfrm>
          <a:prstGeom prst="rect">
            <a:avLst/>
          </a:prstGeom>
          <a:ln w="28575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gradFill rotWithShape="0">
            <a:gsLst>
              <a:gs pos="0">
                <a:srgbClr val="0060AF"/>
              </a:gs>
              <a:gs pos="100000">
                <a:srgbClr val="6DBD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495299" y="3924300"/>
            <a:ext cx="40386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4838701" y="3924300"/>
            <a:ext cx="4038599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2963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382000" cy="57912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buClr>
                <a:schemeClr val="accent1"/>
              </a:buClr>
              <a:buNone/>
            </a:pPr>
            <a:r>
              <a:rPr lang="en-US" sz="100" b="1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lnSpc>
                <a:spcPct val="110000"/>
              </a:lnSpc>
              <a:buClr>
                <a:schemeClr val="accent1"/>
              </a:buClr>
              <a:buNone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5. </a:t>
            </a:r>
            <a:r>
              <a:rPr lang="en-US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Assessment the </a:t>
            </a:r>
            <a:r>
              <a:rPr lang="en-US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Need for Resuscitation:</a:t>
            </a:r>
            <a:endParaRPr lang="en-US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  <a:p>
            <a:pPr marL="538163" indent="-269875"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2400" u="sng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The Apgar score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is assigned at 1, 5, and, occasionally,  at 10, 20 minutes after delivery. </a:t>
            </a:r>
          </a:p>
          <a:p>
            <a:pPr marL="538163" indent="-269875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It gives a fairly </a:t>
            </a:r>
            <a:r>
              <a:rPr lang="en-US" sz="2400" u="sng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objective retrospective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idea of how much resuscitation required at birth, and the infant’s response to resuscitative efforts. It is, however, not useful during resuscitation.</a:t>
            </a:r>
          </a:p>
          <a:p>
            <a:pPr marL="538163" indent="-269875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During resuscitation, simultaneous assessment of </a:t>
            </a:r>
            <a:r>
              <a:rPr lang="en-US" sz="2400" i="1" u="sng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respiratory activity and heart rate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provides the quickest and most accurate evaluation of the need for continuing resuscitation.</a:t>
            </a:r>
          </a:p>
          <a:p>
            <a:pPr marL="538163" indent="-269875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It is </a:t>
            </a:r>
            <a:r>
              <a:rPr lang="en-US" sz="2400" u="sng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recommended that Pulse </a:t>
            </a:r>
            <a:r>
              <a:rPr lang="en-US" sz="2400" u="sng" dirty="0" err="1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Oximeter</a:t>
            </a:r>
            <a:r>
              <a:rPr lang="en-US" sz="2400" u="sng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to be available  for use in the delivery room.   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GL\Desktop\Downloads\pg94_NR_APGARScoremm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795" t="4071" r="1716" b="10443"/>
          <a:stretch>
            <a:fillRect/>
          </a:stretch>
        </p:blipFill>
        <p:spPr bwMode="auto">
          <a:xfrm>
            <a:off x="335643" y="1905000"/>
            <a:ext cx="8503557" cy="3276600"/>
          </a:xfrm>
          <a:prstGeom prst="rect">
            <a:avLst/>
          </a:prstGeom>
          <a:ln>
            <a:solidFill>
              <a:srgbClr val="782255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990600"/>
            <a:ext cx="8305800" cy="64633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600" b="1" dirty="0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APGAR  SCORING  SYSTEM</a:t>
            </a:r>
            <a:endParaRPr lang="en-US" sz="3600" b="1" dirty="0">
              <a:solidFill>
                <a:srgbClr val="0070C0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8" name="Picture 2" descr="C:\Users\DGL\Desktop\Downloads\pg94_NR_APGARScoremm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lumMod val="20000"/>
                <a:lumOff val="80000"/>
                <a:tint val="45000"/>
                <a:satMod val="400000"/>
              </a:schemeClr>
            </a:duotone>
          </a:blip>
          <a:srcRect l="17597" t="89302" r="16725" b="-752"/>
          <a:stretch>
            <a:fillRect/>
          </a:stretch>
        </p:blipFill>
        <p:spPr bwMode="auto">
          <a:xfrm>
            <a:off x="457200" y="5486399"/>
            <a:ext cx="8229600" cy="457201"/>
          </a:xfrm>
          <a:prstGeom prst="rect">
            <a:avLst/>
          </a:prstGeom>
          <a:ln>
            <a:solidFill>
              <a:srgbClr val="782255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33400"/>
            <a:ext cx="8534400" cy="59436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88900">
              <a:buNone/>
            </a:pPr>
            <a:endParaRPr lang="en-US" sz="1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88900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A. </a:t>
            </a:r>
            <a:r>
              <a:rPr lang="en-US" sz="2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Respiratory Activity. </a:t>
            </a:r>
          </a:p>
          <a:p>
            <a:pPr marL="358775" indent="-2698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It is assessed by observing chest movement or listening  for breath sounds. </a:t>
            </a:r>
          </a:p>
          <a:p>
            <a:pPr marL="358775" indent="-2698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there is no respiratory effort or the effort is poor, the infant needs respiratory assistance by either manual stimulation or positive pressure ventilation.</a:t>
            </a:r>
          </a:p>
          <a:p>
            <a:pPr marL="0" indent="88900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en-US" sz="2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Heart Rate. </a:t>
            </a:r>
          </a:p>
          <a:p>
            <a:pPr marL="358775" indent="-269875">
              <a:buFont typeface="Wingdings" pitchFamily="2" charset="2"/>
              <a:buChar char="§"/>
              <a:tabLst>
                <a:tab pos="358775" algn="l"/>
              </a:tabLs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 heart rate is evaluated by listening to the apical beat or feeling the pulse at the umbilical cord base.</a:t>
            </a:r>
          </a:p>
          <a:p>
            <a:pPr marL="358775" indent="-269875">
              <a:buFont typeface="Wingdings" pitchFamily="2" charset="2"/>
              <a:buChar char="§"/>
              <a:tabLst>
                <a:tab pos="358775" algn="l"/>
              </a:tabLs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no heart rate can be heard or felt,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ventilatory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efforts should be halted for a few seconds so                                      another member can verify this finding.</a:t>
            </a:r>
          </a:p>
          <a:p>
            <a:pPr marL="358775" indent="-269875">
              <a:buFont typeface="Wingdings" pitchFamily="2" charset="2"/>
              <a:buChar char="§"/>
              <a:tabLst>
                <a:tab pos="358775" algn="l"/>
              </a:tabLs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Pulse oximetry is also useful for                                          monitoring heart rate during resuscitation.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026" name="Picture 2" descr="C:\Users\DGL\Desktop\Downloads\smi-3304.jpg"/>
          <p:cNvPicPr>
            <a:picLocks noChangeAspect="1" noChangeArrowheads="1"/>
          </p:cNvPicPr>
          <p:nvPr/>
        </p:nvPicPr>
        <p:blipFill>
          <a:blip r:embed="rId2"/>
          <a:srcRect l="2286" t="7729" r="4000" b="3382"/>
          <a:stretch>
            <a:fillRect/>
          </a:stretch>
        </p:blipFill>
        <p:spPr bwMode="auto">
          <a:xfrm>
            <a:off x="11734800" y="0"/>
            <a:ext cx="2309192" cy="1295400"/>
          </a:xfrm>
          <a:prstGeom prst="rect">
            <a:avLst/>
          </a:prstGeom>
          <a:noFill/>
        </p:spPr>
      </p:pic>
      <p:pic>
        <p:nvPicPr>
          <p:cNvPr id="1028" name="Picture 4" descr="C:\Users\DGL\Desktop\Downloads\baby-room-in-intensive-care-hospital-bed-for-pda-heart-surgery-medical-cn0gxw.jpg"/>
          <p:cNvPicPr>
            <a:picLocks noChangeAspect="1" noChangeArrowheads="1"/>
          </p:cNvPicPr>
          <p:nvPr/>
        </p:nvPicPr>
        <p:blipFill>
          <a:blip r:embed="rId3"/>
          <a:srcRect l="3571" t="1082" r="3571" b="1189"/>
          <a:stretch>
            <a:fillRect/>
          </a:stretch>
        </p:blipFill>
        <p:spPr bwMode="auto">
          <a:xfrm>
            <a:off x="6705600" y="4724400"/>
            <a:ext cx="19812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81001" y="1581021"/>
            <a:ext cx="3886200" cy="3067178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457200" y="4953000"/>
            <a:ext cx="3810000" cy="646331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Acceptable methods of stimulating a baby to breathe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 l="2635" t="9325"/>
          <a:stretch/>
        </p:blipFill>
        <p:spPr bwMode="auto">
          <a:xfrm>
            <a:off x="4648200" y="1573743"/>
            <a:ext cx="4181344" cy="307445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4572000" y="4953000"/>
            <a:ext cx="4182451" cy="646331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Determining HR by palpating base of cord and listening with a stethoscope</a:t>
            </a:r>
            <a:endParaRPr lang="en-US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idx="1"/>
          </p:nvPr>
        </p:nvSpPr>
        <p:spPr>
          <a:xfrm>
            <a:off x="381000" y="609600"/>
            <a:ext cx="8458200" cy="5715000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en-US" sz="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  <a:p>
            <a:pPr marL="0" indent="0">
              <a:buNone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 6. </a:t>
            </a:r>
            <a:r>
              <a:rPr lang="en-US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Goals </a:t>
            </a:r>
            <a:r>
              <a:rPr lang="en-US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of </a:t>
            </a:r>
            <a:r>
              <a:rPr lang="en-US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resuscitation :</a:t>
            </a:r>
            <a:endParaRPr lang="en-US" sz="36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  <a:p>
            <a:pPr marL="717550" lvl="1" indent="-358775">
              <a:lnSpc>
                <a:spcPct val="110000"/>
              </a:lnSpc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400" u="sng" dirty="0">
                <a:uFill>
                  <a:solidFill>
                    <a:srgbClr val="C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Minimizing immediate heat </a:t>
            </a:r>
            <a:r>
              <a:rPr lang="en-US" sz="2400" u="sng" dirty="0" smtClean="0">
                <a:uFill>
                  <a:solidFill>
                    <a:srgbClr val="C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loss:                                          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By drying and providing warmth, thereby decreasing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oxygen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consumption.     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7550" lvl="1" indent="-358775">
              <a:lnSpc>
                <a:spcPct val="110000"/>
              </a:lnSpc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400" u="sng" dirty="0">
                <a:uFill>
                  <a:solidFill>
                    <a:srgbClr val="C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Establishing normal respiration and lung </a:t>
            </a:r>
            <a:r>
              <a:rPr lang="en-US" sz="2400" u="sng" dirty="0" smtClean="0">
                <a:uFill>
                  <a:solidFill>
                    <a:srgbClr val="C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expansion:           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By clearing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upper airway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using positive pressure ventilation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necessary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17550" lvl="1" indent="-358775">
              <a:lnSpc>
                <a:spcPct val="110000"/>
              </a:lnSpc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2400" u="sng" dirty="0">
                <a:uFill>
                  <a:solidFill>
                    <a:srgbClr val="C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Increasing arterial </a:t>
            </a:r>
            <a:r>
              <a:rPr lang="en-US" sz="2400" u="sng" dirty="0" smtClean="0">
                <a:uFill>
                  <a:solidFill>
                    <a:srgbClr val="C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PO</a:t>
            </a:r>
            <a:r>
              <a:rPr lang="en-US" sz="1400" u="sng" dirty="0" smtClean="0">
                <a:uFill>
                  <a:solidFill>
                    <a:srgbClr val="C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1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By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providing adequate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alveolar ventilation. The routine use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 added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oxygen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 not warranted, but this therapy may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 necessary in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some situations.</a:t>
            </a:r>
          </a:p>
          <a:p>
            <a:pPr marL="717550" lvl="1" indent="-358775">
              <a:lnSpc>
                <a:spcPct val="110000"/>
              </a:lnSpc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2400" u="sng" dirty="0">
                <a:uFill>
                  <a:solidFill>
                    <a:srgbClr val="C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Supporting adequate cardiac output.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4014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305300" y="-4305300"/>
            <a:ext cx="5334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9600" y="838200"/>
            <a:ext cx="8077200" cy="55168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lnSpc>
                <a:spcPts val="4700"/>
              </a:lnSpc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  </a:t>
            </a:r>
          </a:p>
          <a:p>
            <a:pPr marL="342900" indent="-342900">
              <a:lnSpc>
                <a:spcPts val="4700"/>
              </a:lnSpc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7. </a:t>
            </a:r>
            <a:r>
              <a:rPr lang="en-US" sz="4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Technique of Resuscitation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:</a:t>
            </a:r>
            <a:endParaRPr lang="en-US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  <a:p>
            <a:pPr marL="985838" indent="-268288">
              <a:lnSpc>
                <a:spcPts val="4700"/>
              </a:lnSpc>
              <a:buFontTx/>
              <a:buAutoNum type="alphaUcPeriod"/>
            </a:pPr>
            <a:r>
              <a:rPr lang="en-US" sz="3200" b="1" i="1" dirty="0" smtClean="0">
                <a:solidFill>
                  <a:srgbClr val="0065B0"/>
                </a:solidFill>
                <a:latin typeface="Calibri" pitchFamily="34" charset="0"/>
                <a:cs typeface="Andalus" pitchFamily="18" charset="-78"/>
              </a:rPr>
              <a:t>Thermal management</a:t>
            </a:r>
          </a:p>
          <a:p>
            <a:pPr marL="985838" indent="-268288">
              <a:lnSpc>
                <a:spcPts val="4700"/>
              </a:lnSpc>
              <a:buAutoNum type="alphaUcPeriod"/>
            </a:pPr>
            <a:r>
              <a:rPr lang="en-US" sz="3200" b="1" i="1" dirty="0" err="1" smtClean="0">
                <a:solidFill>
                  <a:srgbClr val="0065B0"/>
                </a:solidFill>
                <a:latin typeface="Calibri" pitchFamily="34" charset="0"/>
                <a:cs typeface="Andalus" pitchFamily="18" charset="-78"/>
              </a:rPr>
              <a:t>Ventilatory</a:t>
            </a:r>
            <a:r>
              <a:rPr lang="en-US" sz="3200" b="1" i="1" dirty="0" smtClean="0">
                <a:solidFill>
                  <a:srgbClr val="0065B0"/>
                </a:solidFill>
                <a:latin typeface="Calibri" pitchFamily="34" charset="0"/>
                <a:cs typeface="Andalus" pitchFamily="18" charset="-78"/>
              </a:rPr>
              <a:t> Resuscitation.</a:t>
            </a:r>
          </a:p>
          <a:p>
            <a:pPr marL="985838" indent="-268288">
              <a:lnSpc>
                <a:spcPts val="4700"/>
              </a:lnSpc>
              <a:buAutoNum type="alphaUcPeriod"/>
            </a:pPr>
            <a:r>
              <a:rPr lang="en-US" sz="3200" b="1" i="1" dirty="0" smtClean="0">
                <a:solidFill>
                  <a:srgbClr val="0065B0"/>
                </a:solidFill>
                <a:latin typeface="Calibri" pitchFamily="34" charset="0"/>
                <a:cs typeface="Andalus" pitchFamily="18" charset="-78"/>
              </a:rPr>
              <a:t>Cardiac Resuscitation.</a:t>
            </a:r>
          </a:p>
          <a:p>
            <a:pPr marL="985838" indent="-268288">
              <a:lnSpc>
                <a:spcPts val="4700"/>
              </a:lnSpc>
              <a:buFontTx/>
              <a:buAutoNum type="alphaUcPeriod"/>
            </a:pPr>
            <a:r>
              <a:rPr lang="en-US" sz="3200" b="1" i="1" dirty="0" smtClean="0">
                <a:solidFill>
                  <a:srgbClr val="0065B0"/>
                </a:solidFill>
                <a:latin typeface="Calibri" pitchFamily="34" charset="0"/>
                <a:cs typeface="Andalus" pitchFamily="18" charset="-78"/>
              </a:rPr>
              <a:t>Drugs Used In Resuscitation.</a:t>
            </a:r>
          </a:p>
          <a:p>
            <a:pPr marL="854075" indent="-406400">
              <a:lnSpc>
                <a:spcPts val="4700"/>
              </a:lnSpc>
              <a:buFontTx/>
              <a:buAutoNum type="alphaUcPeriod"/>
            </a:pPr>
            <a:endParaRPr lang="en-US" sz="3200" b="1" dirty="0" smtClean="0">
              <a:solidFill>
                <a:srgbClr val="0070C0"/>
              </a:solidFill>
              <a:latin typeface="Andalus" pitchFamily="18" charset="-78"/>
              <a:cs typeface="Andalus" pitchFamily="18" charset="-78"/>
            </a:endParaRPr>
          </a:p>
          <a:p>
            <a:pPr marL="854075" indent="-406400">
              <a:lnSpc>
                <a:spcPts val="4700"/>
              </a:lnSpc>
              <a:buFontTx/>
              <a:buAutoNum type="alphaUcPeriod"/>
            </a:pPr>
            <a:endParaRPr lang="en-US" sz="3200" b="1" dirty="0" smtClean="0">
              <a:solidFill>
                <a:srgbClr val="0070C0"/>
              </a:solidFill>
              <a:latin typeface="Andalus" pitchFamily="18" charset="-78"/>
              <a:cs typeface="Andalus" pitchFamily="18" charset="-78"/>
            </a:endParaRPr>
          </a:p>
          <a:p>
            <a:pPr marL="854075" indent="-406400">
              <a:lnSpc>
                <a:spcPts val="4700"/>
              </a:lnSpc>
              <a:buFontTx/>
              <a:buAutoNum type="alphaUcPeriod"/>
            </a:pPr>
            <a:endParaRPr lang="en-US" sz="3200" b="1" dirty="0" smtClean="0">
              <a:solidFill>
                <a:srgbClr val="0070C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382000" cy="5867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sz="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en-US" sz="3000" b="1" dirty="0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A</a:t>
            </a:r>
            <a:r>
              <a:rPr lang="en-US" sz="3000" b="1" dirty="0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. </a:t>
            </a:r>
            <a:r>
              <a:rPr lang="en-US" sz="3000" b="1" u="sng" dirty="0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Thermal Management:</a:t>
            </a:r>
            <a:endParaRPr lang="en-US" sz="3000" u="sng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627063" lvl="1" indent="-280988">
              <a:buClr>
                <a:srgbClr val="0070C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Excessive cooling increases oxygen consumption and exacerbates acidosis. </a:t>
            </a:r>
          </a:p>
          <a:p>
            <a:pPr marL="627063" lvl="1" indent="-280988">
              <a:buClr>
                <a:srgbClr val="0070C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This is a problem especially for preterm infants, who have thin  skin, decreased stores of body fat, and increased  body surface area. </a:t>
            </a:r>
          </a:p>
          <a:p>
            <a:pPr marL="627063" lvl="1" indent="-280988">
              <a:buClr>
                <a:srgbClr val="0070C0"/>
              </a:buClr>
              <a:buSzPct val="90000"/>
              <a:buFont typeface="Wingdings" panose="05000000000000000000" pitchFamily="2" charset="2"/>
              <a:buChar char="§"/>
            </a:pPr>
            <a:r>
              <a:rPr lang="en-US" sz="2400" u="sng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Heat loss may be prevented by these measures:</a:t>
            </a:r>
          </a:p>
          <a:p>
            <a:pPr marL="985838" indent="-358775">
              <a:lnSpc>
                <a:spcPts val="2800"/>
              </a:lnSpc>
              <a:spcBef>
                <a:spcPts val="600"/>
              </a:spcBef>
              <a:buClr>
                <a:srgbClr val="0070C0"/>
              </a:buClr>
              <a:buSzPct val="108000"/>
              <a:buFont typeface="Courier New" pitchFamily="49" charset="0"/>
              <a:buChar char="o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Dry the infant thoroughly immediately after delivery.</a:t>
            </a:r>
          </a:p>
          <a:p>
            <a:pPr marL="985838" indent="-358775">
              <a:lnSpc>
                <a:spcPts val="2800"/>
              </a:lnSpc>
              <a:spcBef>
                <a:spcPts val="600"/>
              </a:spcBef>
              <a:buClr>
                <a:srgbClr val="0070C0"/>
              </a:buClr>
              <a:buSzPct val="108000"/>
              <a:buFont typeface="Courier New" pitchFamily="49" charset="0"/>
              <a:buChar char="o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Maintain a warm delivery room.</a:t>
            </a:r>
          </a:p>
          <a:p>
            <a:pPr marL="985838" indent="-358775">
              <a:lnSpc>
                <a:spcPts val="2800"/>
              </a:lnSpc>
              <a:spcBef>
                <a:spcPts val="600"/>
              </a:spcBef>
              <a:buClr>
                <a:srgbClr val="0070C0"/>
              </a:buClr>
              <a:buSzPct val="108000"/>
              <a:buFont typeface="Courier New" pitchFamily="49" charset="0"/>
              <a:buChar char="o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Place the infant under a pre-warmed radiant warmer.</a:t>
            </a:r>
          </a:p>
          <a:p>
            <a:pPr marL="985838" indent="-358775">
              <a:lnSpc>
                <a:spcPts val="2800"/>
              </a:lnSpc>
              <a:spcBef>
                <a:spcPts val="600"/>
              </a:spcBef>
              <a:buClr>
                <a:srgbClr val="0070C0"/>
              </a:buClr>
              <a:buSzPct val="108000"/>
              <a:buFont typeface="Courier New" pitchFamily="49" charset="0"/>
              <a:buChar char="o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Cover extremely preterm infants (&lt;1500 g) with a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plastic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bag up to the neck, and place a portable warming pad under the layers of towel on the resuscitation table.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867400"/>
            <a:ext cx="7543800" cy="762000"/>
          </a:xfrm>
          <a:ln>
            <a:solidFill>
              <a:srgbClr val="5A278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589A"/>
                </a:solidFill>
                <a:latin typeface="Arial" pitchFamily="34" charset="0"/>
                <a:cs typeface="Arial" pitchFamily="34" charset="0"/>
              </a:rPr>
              <a:t>Infant Radiant Warmers</a:t>
            </a:r>
            <a:endParaRPr lang="en-US" sz="2800" b="1" dirty="0">
              <a:solidFill>
                <a:srgbClr val="00589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 rot="16200000">
            <a:off x="4114800" y="-4343400"/>
            <a:ext cx="4572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pic>
        <p:nvPicPr>
          <p:cNvPr id="1026" name="Picture 2" descr="C:\Users\DGL\Desktop\Downloads\isolette-pm-78-1.mth40156_200_200.jpg"/>
          <p:cNvPicPr>
            <a:picLocks noChangeAspect="1" noChangeArrowheads="1"/>
          </p:cNvPicPr>
          <p:nvPr/>
        </p:nvPicPr>
        <p:blipFill>
          <a:blip r:embed="rId2"/>
          <a:srcRect l="7354" t="1613"/>
          <a:stretch>
            <a:fillRect/>
          </a:stretch>
        </p:blipFill>
        <p:spPr bwMode="auto">
          <a:xfrm>
            <a:off x="5486400" y="914400"/>
            <a:ext cx="2989248" cy="4572000"/>
          </a:xfrm>
          <a:prstGeom prst="rect">
            <a:avLst/>
          </a:prstGeom>
          <a:ln w="28575">
            <a:solidFill>
              <a:srgbClr val="782255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DGL\Desktop\Downloads\2-Ventilator-setup_01.JPG"/>
          <p:cNvPicPr>
            <a:picLocks noChangeAspect="1" noChangeArrowheads="1"/>
          </p:cNvPicPr>
          <p:nvPr/>
        </p:nvPicPr>
        <p:blipFill>
          <a:blip r:embed="rId3"/>
          <a:srcRect b="3030"/>
          <a:stretch>
            <a:fillRect/>
          </a:stretch>
        </p:blipFill>
        <p:spPr bwMode="auto">
          <a:xfrm>
            <a:off x="685800" y="914400"/>
            <a:ext cx="4517495" cy="4572000"/>
          </a:xfrm>
          <a:prstGeom prst="rect">
            <a:avLst/>
          </a:prstGeom>
          <a:ln w="28575">
            <a:solidFill>
              <a:srgbClr val="5A278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" y="1291709"/>
            <a:ext cx="7924800" cy="507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6075" indent="-346075"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 Part I.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pPr marL="538163" indent="-358775"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Routine Care Of Newborns: </a:t>
            </a:r>
          </a:p>
          <a:p>
            <a:pPr marL="538163" indent="-358775"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Normal physiologic events at birth</a:t>
            </a:r>
          </a:p>
          <a:p>
            <a:pPr marL="538163" indent="-358775"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Abnormal physiologic events at birth</a:t>
            </a:r>
          </a:p>
          <a:p>
            <a:pPr marL="538163" indent="-358775"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Preparation for high-risk delivery</a:t>
            </a:r>
          </a:p>
          <a:p>
            <a:pPr marL="538163" indent="-358775"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Assessment of the need for resuscitation</a:t>
            </a:r>
          </a:p>
          <a:p>
            <a:pPr marL="538163" indent="-358775"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Goals of resuscitation:</a:t>
            </a:r>
          </a:p>
          <a:p>
            <a:pPr marL="538163" indent="-358775"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Technique of resuscitation</a:t>
            </a:r>
          </a:p>
          <a:p>
            <a:pPr marL="806450" indent="-268288">
              <a:buFont typeface="+mj-lt"/>
              <a:buAutoNum type="alphaUcPeriod"/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Thermal management</a:t>
            </a:r>
          </a:p>
          <a:p>
            <a:pPr marL="806450" indent="-268288">
              <a:buFont typeface="+mj-lt"/>
              <a:buAutoNum type="alphaUcPeriod"/>
              <a:defRPr/>
            </a:pP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Ventilatory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 resuscitation</a:t>
            </a:r>
          </a:p>
          <a:p>
            <a:pPr marL="806450" indent="-268288">
              <a:buFont typeface="+mj-lt"/>
              <a:buAutoNum type="alphaUcPeriod"/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Cardiac resuscitation.</a:t>
            </a:r>
          </a:p>
          <a:p>
            <a:pPr marL="806450" indent="-268288">
              <a:buFont typeface="+mj-lt"/>
              <a:buAutoNum type="alphaUcPeriod"/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Drugs used in resuscitation. </a:t>
            </a:r>
          </a:p>
          <a:p>
            <a:pPr marL="509588" indent="-509588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   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8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.  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Special situations</a:t>
            </a:r>
            <a:endParaRPr lang="en-US" b="1" dirty="0" smtClean="0">
              <a:solidFill>
                <a:schemeClr val="tx1">
                  <a:lumMod val="95000"/>
                  <a:lumOff val="5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pPr marL="509588" indent="-509588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 Part II.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pPr marL="538163" indent="-358775">
              <a:buFont typeface="+mj-lt"/>
              <a:buAutoNum type="arabicPeriod"/>
              <a:defRPr/>
            </a:pPr>
            <a:r>
              <a:rPr lang="en-US" sz="2000" b="1" dirty="0" smtClean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Assessment of gestational age</a:t>
            </a:r>
          </a:p>
          <a:p>
            <a:pPr marL="538163" indent="-358775"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Birth weight classification</a:t>
            </a:r>
          </a:p>
        </p:txBody>
      </p:sp>
      <p:pic>
        <p:nvPicPr>
          <p:cNvPr id="18435" name="Picture 6" descr="C:\Users\a\Desktop\Objectiv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6657650" y="1371600"/>
            <a:ext cx="1842704" cy="1676400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362200" y="533400"/>
            <a:ext cx="4357687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OBJECTIVES: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5334000" cy="6172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B.</a:t>
            </a:r>
            <a:r>
              <a:rPr lang="en-US" b="1" u="sng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Ventilatory</a:t>
            </a:r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 Resuscitation: </a:t>
            </a:r>
            <a:endParaRPr lang="en-US" u="sng" dirty="0" smtClean="0">
              <a:latin typeface="Andalus" pitchFamily="18" charset="-78"/>
              <a:cs typeface="Andalus" pitchFamily="18" charset="-78"/>
            </a:endParaRPr>
          </a:p>
          <a:p>
            <a:pPr marL="514350" indent="-51435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400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Suctionin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g. </a:t>
            </a:r>
          </a:p>
          <a:p>
            <a:pPr marL="358775" indent="-179388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Oropharyngeal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and nasal secretions should be partially removed with a brief period of suctioning using either a bulb syringe or a suction catheter if there are signs of </a:t>
            </a:r>
            <a:r>
              <a:rPr lang="en-US" sz="2000" i="1" u="sng" dirty="0" smtClean="0">
                <a:latin typeface="Arial" pitchFamily="34" charset="0"/>
                <a:cs typeface="Arial" pitchFamily="34" charset="0"/>
              </a:rPr>
              <a:t>airway obstruction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or before initiation of </a:t>
            </a:r>
            <a:r>
              <a:rPr lang="en-US" sz="2000" i="1" u="sng" dirty="0" smtClean="0">
                <a:latin typeface="Arial" pitchFamily="34" charset="0"/>
                <a:cs typeface="Arial" pitchFamily="34" charset="0"/>
              </a:rPr>
              <a:t>positive-pressure ventilation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358775" indent="-179388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Deep pharyngeal stimulation with a suction catheter may cause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bradycardia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and apnea that are probably of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vagal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origin, and this should be avoided.</a:t>
            </a:r>
          </a:p>
          <a:p>
            <a:pPr marL="717550" indent="-449263">
              <a:lnSpc>
                <a:spcPct val="120000"/>
              </a:lnSpc>
              <a:spcBef>
                <a:spcPts val="1200"/>
              </a:spcBef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767" y="381000"/>
            <a:ext cx="2264433" cy="1600200"/>
          </a:xfrm>
          <a:prstGeom prst="rect">
            <a:avLst/>
          </a:prstGeom>
          <a:ln>
            <a:solidFill>
              <a:srgbClr val="00589A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pic>
        <p:nvPicPr>
          <p:cNvPr id="1026" name="Picture 2" descr="C:\Users\DGL\Desktop\New folder (2)\IMGP3949.jpg"/>
          <p:cNvPicPr>
            <a:picLocks noChangeAspect="1" noChangeArrowheads="1"/>
          </p:cNvPicPr>
          <p:nvPr/>
        </p:nvPicPr>
        <p:blipFill>
          <a:blip r:embed="rId3"/>
          <a:srcRect l="16931" r="8995"/>
          <a:stretch>
            <a:fillRect/>
          </a:stretch>
        </p:blipFill>
        <p:spPr bwMode="auto">
          <a:xfrm>
            <a:off x="6200422" y="2057400"/>
            <a:ext cx="2257778" cy="2286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DGL\Desktop\New folder (2)\79e595ee-bd3c-404d-870a-4bda8966f1c2.jpg"/>
          <p:cNvPicPr>
            <a:picLocks noChangeAspect="1" noChangeArrowheads="1"/>
          </p:cNvPicPr>
          <p:nvPr/>
        </p:nvPicPr>
        <p:blipFill>
          <a:blip r:embed="rId4"/>
          <a:srcRect l="3333"/>
          <a:stretch>
            <a:fillRect/>
          </a:stretch>
        </p:blipFill>
        <p:spPr bwMode="auto">
          <a:xfrm>
            <a:off x="6172200" y="4419600"/>
            <a:ext cx="2286000" cy="2204112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458200" cy="5638800"/>
          </a:xfr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buNone/>
            </a:pPr>
            <a:endParaRPr lang="en-US" sz="1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3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3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3000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Positive-pressure ventilation. </a:t>
            </a:r>
          </a:p>
          <a:p>
            <a:pPr marL="509588" indent="-277813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Most infants can be adequately ventilated with </a:t>
            </a:r>
            <a:r>
              <a:rPr lang="en-US" sz="2600" i="1" dirty="0" smtClean="0">
                <a:latin typeface="Arial" pitchFamily="34" charset="0"/>
                <a:cs typeface="Arial" pitchFamily="34" charset="0"/>
              </a:rPr>
              <a:t>a bag and mask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(correct mask size with a close seal around the mouth and nose).</a:t>
            </a: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pPr marL="509588" indent="-277813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600" i="1" dirty="0" smtClean="0">
                <a:latin typeface="Arial" pitchFamily="34" charset="0"/>
                <a:cs typeface="Arial" pitchFamily="34" charset="0"/>
              </a:rPr>
              <a:t>A T-piece resuscitator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provides positive-pressure ventilation that controls peak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inspiratory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pressure and PEEP, or CPAP. </a:t>
            </a:r>
          </a:p>
          <a:p>
            <a:pPr marL="509588" indent="-277813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Respiratory rate should be 40–60 breaths/min, or 30 breaths /min  if accompanying chest compressions. </a:t>
            </a:r>
          </a:p>
          <a:p>
            <a:pPr marL="509588" indent="-277813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Peak pressures of 20–25 cm H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O are usually sufficient, but initial pressures as high as 30–40 cm H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O may be required. </a:t>
            </a:r>
          </a:p>
          <a:p>
            <a:pPr marL="509588" indent="-277813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The stomach should be emptied during and after prolonged bag and-mask ventilation by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orogastric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suctioning. </a:t>
            </a:r>
          </a:p>
          <a:p>
            <a:pPr marL="517525" indent="-228600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27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Neonatal </a:t>
            </a:r>
            <a:r>
              <a:rPr lang="en-US" sz="27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Ventilatory</a:t>
            </a:r>
            <a:r>
              <a:rPr lang="en-US" sz="27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Resuscitation Devices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endParaRPr lang="en-US" sz="3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81657"/>
            <a:ext cx="7924800" cy="3976143"/>
          </a:xfrm>
          <a:prstGeom prst="rect">
            <a:avLst/>
          </a:prstGeom>
          <a:ln w="19050">
            <a:solidFill>
              <a:srgbClr val="5A278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5410200"/>
            <a:ext cx="8382000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A.  A 240-mL self-inflating bag with an oxygen reservoir attached. 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B.  A flow-inflating bag or anesthetic bag.  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C.  A T-piece pressure-limited device.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638800"/>
            <a:ext cx="3657600" cy="698291"/>
          </a:xfr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1600" b="1" dirty="0" smtClean="0">
                <a:solidFill>
                  <a:srgbClr val="741A1A"/>
                </a:solidFill>
                <a:latin typeface="Arial" pitchFamily="34" charset="0"/>
                <a:cs typeface="Arial" pitchFamily="34" charset="0"/>
              </a:rPr>
              <a:t>Bag-and-mask ventilation of the neonate.</a:t>
            </a:r>
            <a:endParaRPr lang="en-US" sz="1600" b="1" dirty="0">
              <a:solidFill>
                <a:srgbClr val="741A1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Bag Mask Ventil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78564"/>
            <a:ext cx="3429000" cy="4855436"/>
          </a:xfrm>
          <a:prstGeom prst="rect">
            <a:avLst/>
          </a:prstGeom>
          <a:ln w="1905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-1" t="10164" r="37334" b="9706"/>
          <a:stretch/>
        </p:blipFill>
        <p:spPr bwMode="auto">
          <a:xfrm>
            <a:off x="4572000" y="1524000"/>
            <a:ext cx="3962400" cy="38031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495800" y="5638799"/>
            <a:ext cx="4123766" cy="68580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41A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T– Piece Resuscitator&amp; Mask inflation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741A1A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4800600" cy="54864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20000"/>
              </a:lnSpc>
              <a:buNone/>
            </a:pPr>
            <a:endParaRPr lang="en-US" sz="12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en-US" sz="2800" b="1" u="sng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2800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intubation. 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intubation should be performed when indicated.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However, multiple unsuccessful attempts at intubation by inexperienced persons may make a difficult situation worse.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In these cases, it may be best to continue mask ventilation until experienced help arrives. </a:t>
            </a:r>
          </a:p>
          <a:p>
            <a:pPr>
              <a:lnSpc>
                <a:spcPct val="120000"/>
              </a:lnSpc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My Documents\My Pictures\JPEGS\ETT tubes.jpg"/>
          <p:cNvPicPr>
            <a:picLocks noChangeAspect="1" noChangeArrowheads="1"/>
          </p:cNvPicPr>
          <p:nvPr/>
        </p:nvPicPr>
        <p:blipFill>
          <a:blip r:embed="rId2"/>
          <a:srcRect l="4166" r="2083" b="474"/>
          <a:stretch>
            <a:fillRect/>
          </a:stretch>
        </p:blipFill>
        <p:spPr bwMode="auto">
          <a:xfrm>
            <a:off x="5638800" y="3733800"/>
            <a:ext cx="3108158" cy="2624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026" descr="C:\My Documents\My Pictures\JPEGS\Laryngoscope.jpg"/>
          <p:cNvPicPr>
            <a:picLocks noChangeAspect="1" noChangeArrowheads="1"/>
          </p:cNvPicPr>
          <p:nvPr/>
        </p:nvPicPr>
        <p:blipFill>
          <a:blip r:embed="rId3" cstate="print"/>
          <a:srcRect l="10115" r="2898"/>
          <a:stretch>
            <a:fillRect/>
          </a:stretch>
        </p:blipFill>
        <p:spPr bwMode="auto">
          <a:xfrm>
            <a:off x="5638799" y="1066800"/>
            <a:ext cx="3146323" cy="2438400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" y="457200"/>
            <a:ext cx="4114800" cy="5927777"/>
          </a:xfrm>
          <a:prstGeom prst="rect">
            <a:avLst/>
          </a:prstGeom>
          <a:ln w="19050">
            <a:solidFill>
              <a:srgbClr val="00589A"/>
            </a:solidFill>
          </a:ln>
        </p:spPr>
        <p:txBody>
          <a:bodyPr wrap="square">
            <a:spAutoFit/>
          </a:bodyPr>
          <a:lstStyle/>
          <a:p>
            <a:pPr marL="268288" indent="-268288">
              <a:lnSpc>
                <a:spcPct val="120000"/>
              </a:lnSpc>
              <a:buNone/>
            </a:pP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400" b="1" u="sng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Laryngeal mask airway: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 alternative to </a:t>
            </a:r>
            <a:r>
              <a:rPr lang="en-US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intubation when  intubation attempts are unsuccessful and mask ventilation is not effective.</a:t>
            </a:r>
          </a:p>
          <a:p>
            <a:pPr>
              <a:lnSpc>
                <a:spcPct val="120000"/>
              </a:lnSpc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6857" t="4694" r="1881" b="1702"/>
          <a:stretch>
            <a:fillRect/>
          </a:stretch>
        </p:blipFill>
        <p:spPr bwMode="auto">
          <a:xfrm rot="5400000">
            <a:off x="4234911" y="1491714"/>
            <a:ext cx="5093775" cy="4419600"/>
          </a:xfrm>
          <a:prstGeom prst="rect">
            <a:avLst/>
          </a:prstGeom>
          <a:ln w="28575">
            <a:solidFill>
              <a:srgbClr val="5A278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189" t="7497" r="12771" b="2539"/>
          <a:stretch>
            <a:fillRect/>
          </a:stretch>
        </p:blipFill>
        <p:spPr bwMode="auto">
          <a:xfrm>
            <a:off x="685800" y="2895600"/>
            <a:ext cx="3429000" cy="3189767"/>
          </a:xfrm>
          <a:prstGeom prst="rect">
            <a:avLst/>
          </a:prstGeom>
          <a:ln w="19050">
            <a:solidFill>
              <a:schemeClr val="accent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305800" cy="57912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C. </a:t>
            </a:r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CARDIAC RESUSCITATION:</a:t>
            </a:r>
            <a:r>
              <a:rPr lang="en-US" sz="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en-US" sz="100" dirty="0" smtClean="0">
              <a:latin typeface="Arial" pitchFamily="34" charset="0"/>
              <a:cs typeface="Arial" pitchFamily="34" charset="0"/>
            </a:endParaRPr>
          </a:p>
          <a:p>
            <a:pPr marL="538163" indent="-3587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During delivery room resuscitation, efforts should be directed first to assisting ventilation and providing supplemental oxygen. </a:t>
            </a:r>
          </a:p>
          <a:p>
            <a:pPr marL="538163" indent="-3587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 sluggish heart rate usually responds to these efforts.</a:t>
            </a:r>
          </a:p>
          <a:p>
            <a:pPr marL="538163" indent="-3587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the heart rate continues to be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&lt; 60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beats/min in spite   of 30 seconds of positive-pressure ventilation, chest compression should be initiated. </a:t>
            </a:r>
          </a:p>
          <a:p>
            <a:pPr marL="538163" indent="-3587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 thumbs are placed on the lower third of the sternum, between the xiphoid and the line drawn between the nipples.</a:t>
            </a:r>
          </a:p>
          <a:p>
            <a:pPr marL="538163" indent="-3587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Alternatively, the middle and ring fingers of one hand can be placed on the sternum while the other hand supports the back. </a:t>
            </a:r>
          </a:p>
          <a:p>
            <a:pPr marL="447675" indent="-268288">
              <a:buFont typeface="Wingdings" pitchFamily="2" charset="2"/>
              <a:buChar char="§"/>
            </a:pP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609600"/>
            <a:ext cx="8382000" cy="5715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Font typeface="Wingdings" pitchFamily="2" charset="2"/>
              <a:buChar char="§"/>
            </a:pPr>
            <a:endParaRPr lang="en-US" sz="700" dirty="0" smtClean="0">
              <a:latin typeface="Arial" pitchFamily="34" charset="0"/>
              <a:cs typeface="Arial" pitchFamily="34" charset="0"/>
            </a:endParaRPr>
          </a:p>
          <a:p>
            <a:pPr marL="358775" indent="-3587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 sternum is compressed one-third of 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antero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-posterior diameter of the chest at  a regular rate of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90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compressions/min while ventilating the infant at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30 breaths/min (3:1). </a:t>
            </a:r>
          </a:p>
          <a:p>
            <a:pPr marL="358775" indent="-3587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 heart rate should be checked periodically and chest compression discontinued when the heart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rate is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&gt;60 beats/min. </a:t>
            </a:r>
          </a:p>
          <a:p>
            <a:pPr marL="358775" indent="-3587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An infant with no heart rate (a true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Apgar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of 0) who does not respond to ventilation and oxygenation may be considered stillborn. </a:t>
            </a:r>
          </a:p>
          <a:p>
            <a:pPr marL="358775" indent="-3587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Prolonged resuscitative efforts are a matter for ethical consideration. If there is no heart rate after 10 minutes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       of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adequate resuscitation efforts, discontinuation of resuscitation efforts may be appropriate.</a:t>
            </a:r>
          </a:p>
          <a:p>
            <a:pPr>
              <a:buFont typeface="Wingdings" pitchFamily="2" charset="2"/>
              <a:buChar char="§"/>
            </a:pPr>
            <a:endParaRPr lang="en-US" sz="24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0"/>
            <a:ext cx="8305800" cy="1066800"/>
          </a:xfrm>
          <a:ln>
            <a:solidFill>
              <a:srgbClr val="5A278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/>
            </a:r>
            <a:br>
              <a:rPr 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Coordinated Compressions (Thumbs Technique ) and Ventilations</a:t>
            </a:r>
            <a:br>
              <a:rPr 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 at a regular rate of 90 compressions/min while ventilating the infant at              30 breaths/min (3:1). </a:t>
            </a:r>
            <a:br>
              <a:rPr 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</a:br>
            <a:endParaRPr 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/>
          <a:srcRect l="9552" t="15387" r="7664"/>
          <a:stretch/>
        </p:blipFill>
        <p:spPr bwMode="auto">
          <a:xfrm>
            <a:off x="685800" y="533400"/>
            <a:ext cx="2819400" cy="3307132"/>
          </a:xfrm>
          <a:prstGeom prst="rect">
            <a:avLst/>
          </a:prstGeom>
          <a:ln w="28575">
            <a:solidFill>
              <a:srgbClr val="5A278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 l="3469" t="15185" r="7912" b="1143"/>
          <a:stretch>
            <a:fillRect/>
          </a:stretch>
        </p:blipFill>
        <p:spPr bwMode="auto">
          <a:xfrm>
            <a:off x="494454" y="3962400"/>
            <a:ext cx="3163146" cy="1270908"/>
          </a:xfrm>
          <a:prstGeom prst="rect">
            <a:avLst/>
          </a:prstGeom>
          <a:ln w="28575">
            <a:solidFill>
              <a:srgbClr val="5A278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 l="3436" r="5517" b="4082"/>
          <a:stretch>
            <a:fillRect/>
          </a:stretch>
        </p:blipFill>
        <p:spPr bwMode="auto">
          <a:xfrm>
            <a:off x="3886200" y="838200"/>
            <a:ext cx="4897877" cy="4343400"/>
          </a:xfrm>
          <a:prstGeom prst="rect">
            <a:avLst/>
          </a:prstGeom>
          <a:ln w="28575">
            <a:solidFill>
              <a:srgbClr val="5A278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279" t="12498" r="3279"/>
          <a:stretch>
            <a:fillRect/>
          </a:stretch>
        </p:blipFill>
        <p:spPr bwMode="auto">
          <a:xfrm>
            <a:off x="762000" y="4114800"/>
            <a:ext cx="4796821" cy="2189798"/>
          </a:xfrm>
          <a:prstGeom prst="rect">
            <a:avLst/>
          </a:prstGeom>
          <a:ln>
            <a:solidFill>
              <a:srgbClr val="5A278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8" descr="P_04_09_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522"/>
          <a:stretch>
            <a:fillRect/>
          </a:stretch>
        </p:blipFill>
        <p:spPr bwMode="auto">
          <a:xfrm>
            <a:off x="762000" y="609601"/>
            <a:ext cx="4762500" cy="3276599"/>
          </a:xfrm>
          <a:prstGeom prst="rect">
            <a:avLst/>
          </a:prstGeom>
          <a:ln>
            <a:solidFill>
              <a:srgbClr val="5A278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5791200" y="990600"/>
            <a:ext cx="2971800" cy="14478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rPr>
              <a:t>Chest compressions on an infant: </a:t>
            </a: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rPr>
              <a:t>                      2-finger </a:t>
            </a:r>
            <a:r>
              <a:rPr 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technique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4277627"/>
            <a:ext cx="2057400" cy="1970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10000"/>
              </a:lnSpc>
              <a:buNone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1. </a:t>
            </a:r>
            <a:r>
              <a:rPr lang="en-US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Routine Care of Newborns:</a:t>
            </a:r>
          </a:p>
          <a:p>
            <a:pPr marL="538163" indent="-358775">
              <a:buClr>
                <a:schemeClr val="tx1"/>
              </a:buClr>
              <a:buSzPct val="75000"/>
              <a:buFont typeface="Wingdings" pitchFamily="2" charset="2"/>
              <a:buChar char="§"/>
            </a:pPr>
            <a:r>
              <a:rPr lang="en-US" sz="2600" i="1" u="sng" dirty="0" smtClean="0">
                <a:latin typeface="Arial" pitchFamily="34" charset="0"/>
                <a:cs typeface="Arial" pitchFamily="34" charset="0"/>
              </a:rPr>
              <a:t>Most babies (90%) require only simple, supportive care at the time of delivery:</a:t>
            </a:r>
          </a:p>
          <a:p>
            <a:pPr marL="985838" lvl="1" indent="-358775">
              <a:lnSpc>
                <a:spcPts val="2900"/>
              </a:lnSpc>
              <a:buClr>
                <a:srgbClr val="0070C0"/>
              </a:buClr>
              <a:buFont typeface="Courier New" pitchFamily="49" charset="0"/>
              <a:buChar char="o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Dry baby with clean towel, including head.</a:t>
            </a:r>
          </a:p>
          <a:p>
            <a:pPr marL="985838" lvl="1" indent="-358775">
              <a:lnSpc>
                <a:spcPts val="2900"/>
              </a:lnSpc>
              <a:buClr>
                <a:srgbClr val="0070C0"/>
              </a:buClr>
              <a:buFont typeface="Courier New" pitchFamily="49" charset="0"/>
              <a:buChar char="o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Keep the infant warm!</a:t>
            </a:r>
          </a:p>
          <a:p>
            <a:pPr marL="985838" lvl="1" indent="-358775">
              <a:lnSpc>
                <a:spcPts val="2900"/>
              </a:lnSpc>
              <a:buClr>
                <a:srgbClr val="0070C0"/>
              </a:buClr>
              <a:buFont typeface="Courier New" pitchFamily="49" charset="0"/>
              <a:buChar char="o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Check for: good muscle tone, good crying effort and/or adequate breathing, pink central color.</a:t>
            </a:r>
          </a:p>
          <a:p>
            <a:pPr marL="985838" lvl="1" indent="-358775">
              <a:lnSpc>
                <a:spcPts val="2900"/>
              </a:lnSpc>
              <a:buClr>
                <a:srgbClr val="0070C0"/>
              </a:buClr>
              <a:buFont typeface="Courier New" pitchFamily="49" charset="0"/>
              <a:buChar char="o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If needed, help baby establish breathing!!</a:t>
            </a:r>
          </a:p>
          <a:p>
            <a:pPr marL="985838" lvl="1" indent="-358775">
              <a:lnSpc>
                <a:spcPts val="2900"/>
              </a:lnSpc>
              <a:buClr>
                <a:srgbClr val="0070C0"/>
              </a:buClr>
              <a:buFont typeface="Courier New" pitchFamily="49" charset="0"/>
              <a:buChar char="o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Give baby to mother as soon as possible for skin to skin contact.</a:t>
            </a:r>
          </a:p>
          <a:p>
            <a:pPr marL="985838" lvl="1" indent="-358775">
              <a:lnSpc>
                <a:spcPts val="2900"/>
              </a:lnSpc>
              <a:buClr>
                <a:srgbClr val="0070C0"/>
              </a:buClr>
              <a:buFont typeface="Courier New" pitchFamily="49" charset="0"/>
              <a:buChar char="o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Cover the baby to prevent heat loss.</a:t>
            </a:r>
          </a:p>
          <a:p>
            <a:pPr marL="985838" lvl="1" indent="-358775">
              <a:lnSpc>
                <a:spcPts val="2900"/>
              </a:lnSpc>
              <a:buClr>
                <a:srgbClr val="0070C0"/>
              </a:buClr>
              <a:buFont typeface="Courier New" pitchFamily="49" charset="0"/>
              <a:buChar char="o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Initiate breast-feeding within 1-2 hrs.</a:t>
            </a:r>
          </a:p>
          <a:p>
            <a:pPr>
              <a:lnSpc>
                <a:spcPct val="110000"/>
              </a:lnSpc>
              <a:buFont typeface="Wingdings" pitchFamily="2" charset="2"/>
              <a:buChar char="§"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 descr="kkkpk"/>
          <p:cNvSpPr>
            <a:spLocks noGrp="1"/>
          </p:cNvSpPr>
          <p:nvPr>
            <p:ph idx="1"/>
          </p:nvPr>
        </p:nvSpPr>
        <p:spPr>
          <a:xfrm>
            <a:off x="381000" y="381000"/>
            <a:ext cx="8305800" cy="60960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231775" indent="-231775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1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231775" indent="-231775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D. </a:t>
            </a:r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Drugs used in resuscitation:  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marL="358775" indent="-358775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Medications are recommended; if the heart rate remains                    &lt; 60 beats/min despite adequate ventilation and chest compression for a minimum of 30 seconds.</a:t>
            </a:r>
          </a:p>
          <a:p>
            <a:pPr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3000" b="1" i="1" dirty="0" smtClean="0">
                <a:solidFill>
                  <a:srgbClr val="952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000" i="1" dirty="0" smtClean="0">
                <a:solidFill>
                  <a:srgbClr val="952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1. </a:t>
            </a:r>
            <a:r>
              <a:rPr lang="en-US" sz="3000" i="1" u="sng" dirty="0" smtClean="0">
                <a:solidFill>
                  <a:srgbClr val="952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Route of administration</a:t>
            </a:r>
          </a:p>
          <a:p>
            <a:pPr marL="627063" indent="-338138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 umbilical vein is the preferred route for rapid  drug administration in the delivery room. </a:t>
            </a:r>
          </a:p>
          <a:p>
            <a:pPr marL="627063" indent="-338138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 3.5 or 5F umbilical catheter should be inserted just until blood is easily withdrawn; to avoid inadvertent placement in the hepatic or portal vein</a:t>
            </a:r>
          </a:p>
          <a:p>
            <a:pPr marL="627063" indent="-338138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tube is an alternative route for administration of epinephrine, while vascular access is being obtained, but absorption is variable. </a:t>
            </a:r>
          </a:p>
          <a:p>
            <a:pPr marL="627063" indent="-338138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Alternate routes of administration include peripheral venous, and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intraosseous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routes.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33400"/>
            <a:ext cx="8458200" cy="57912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en-US" sz="1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i="1" dirty="0" smtClean="0">
                <a:solidFill>
                  <a:srgbClr val="952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en-US" sz="2800" i="1" dirty="0" smtClean="0">
                <a:solidFill>
                  <a:srgbClr val="952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en-US" sz="2800" i="1" u="sng" dirty="0" smtClean="0">
                <a:solidFill>
                  <a:srgbClr val="952B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Medications used in resuscitation:</a:t>
            </a:r>
          </a:p>
          <a:p>
            <a:pPr marL="179388" indent="-179388">
              <a:buNone/>
            </a:pP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Epinephrine. </a:t>
            </a:r>
            <a:endParaRPr lang="en-US" sz="2800" b="1" u="sng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717550" indent="-2698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Epinephrine may be necessary during resuscitation when adequate ventilation, oxygenation, and chest compression have failed and the heart rate is still                &lt; 60 beats/min. </a:t>
            </a:r>
          </a:p>
          <a:p>
            <a:pPr marL="717550" indent="-2698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It causes peripheral vasoconstriction, enhances cardiac contractility, and increases heart rate. </a:t>
            </a:r>
          </a:p>
          <a:p>
            <a:pPr marL="985838" lvl="1" indent="-268288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 intravenous dose is 0.1–0.3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/kg of       1:10,000 solution. </a:t>
            </a:r>
          </a:p>
          <a:p>
            <a:pPr marL="985838" lvl="1" indent="-268288">
              <a:buFont typeface="Wingdings" pitchFamily="2" charset="2"/>
              <a:buChar char="Ø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tube dose is 0.5–1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/kg of 1:10,000 solution. </a:t>
            </a:r>
          </a:p>
          <a:p>
            <a:pPr marL="717550" lvl="1" indent="-269875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This may be repeated every 3–5 minutes.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305800" cy="5943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buNone/>
            </a:pPr>
            <a:endParaRPr lang="en-US" sz="1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92075" indent="-92075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31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en-US" sz="31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Volume expanders. </a:t>
            </a:r>
            <a:endParaRPr lang="en-US" sz="3600" b="1" u="sng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538163" indent="-273050">
              <a:lnSpc>
                <a:spcPct val="120000"/>
              </a:lnSpc>
              <a:spcBef>
                <a:spcPts val="600"/>
              </a:spcBef>
              <a:buSzPct val="88000"/>
              <a:buFont typeface="Wingdings" panose="05000000000000000000" pitchFamily="2" charset="2"/>
              <a:buChar char="§"/>
              <a:tabLst>
                <a:tab pos="712788" algn="l"/>
              </a:tabLst>
            </a:pPr>
            <a:r>
              <a:rPr lang="en-US" sz="2800" b="1" i="1" u="sng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Hypovolemia</a:t>
            </a:r>
            <a:r>
              <a:rPr lang="en-US" sz="2800" b="1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should be suspected when: </a:t>
            </a:r>
            <a:endParaRPr lang="en-US" sz="2600" b="1" i="1" u="sng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806450" lvl="1" indent="-268288">
              <a:lnSpc>
                <a:spcPct val="120000"/>
              </a:lnSpc>
              <a:spcBef>
                <a:spcPts val="600"/>
              </a:spcBef>
              <a:buSzPct val="88000"/>
              <a:buFont typeface="Courier New" pitchFamily="49" charset="0"/>
              <a:buChar char="o"/>
              <a:tabLst>
                <a:tab pos="717550" algn="l"/>
              </a:tabLst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There is acute blood loss with extreme pallor. </a:t>
            </a:r>
          </a:p>
          <a:p>
            <a:pPr marL="806450" lvl="1" indent="-268288">
              <a:lnSpc>
                <a:spcPct val="120000"/>
              </a:lnSpc>
              <a:spcBef>
                <a:spcPts val="600"/>
              </a:spcBef>
              <a:buSzPct val="88000"/>
              <a:buFont typeface="Courier New" pitchFamily="49" charset="0"/>
              <a:buChar char="o"/>
              <a:tabLst>
                <a:tab pos="717550" algn="l"/>
              </a:tabLst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 Poor peripheral pulses despite a normal heart rate. </a:t>
            </a:r>
          </a:p>
          <a:p>
            <a:pPr marL="806450" lvl="1" indent="-268288">
              <a:lnSpc>
                <a:spcPct val="120000"/>
              </a:lnSpc>
              <a:spcBef>
                <a:spcPts val="600"/>
              </a:spcBef>
              <a:buSzPct val="88000"/>
              <a:buFont typeface="Courier New" pitchFamily="49" charset="0"/>
              <a:buChar char="o"/>
              <a:tabLst>
                <a:tab pos="717550" algn="l"/>
              </a:tabLst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 Long capillary refill times.</a:t>
            </a:r>
          </a:p>
          <a:p>
            <a:pPr marL="806450" lvl="1" indent="-268288">
              <a:lnSpc>
                <a:spcPct val="120000"/>
              </a:lnSpc>
              <a:spcBef>
                <a:spcPts val="600"/>
              </a:spcBef>
              <a:buSzPct val="88000"/>
              <a:buFont typeface="Courier New" pitchFamily="49" charset="0"/>
              <a:buChar char="o"/>
              <a:tabLst>
                <a:tab pos="717550" algn="l"/>
              </a:tabLst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 Poor response to resuscitative efforts.</a:t>
            </a:r>
          </a:p>
          <a:p>
            <a:pPr marL="447675" indent="-182563">
              <a:lnSpc>
                <a:spcPct val="120000"/>
              </a:lnSpc>
              <a:spcBef>
                <a:spcPts val="600"/>
              </a:spcBef>
              <a:buSzPct val="88000"/>
              <a:buFont typeface="Wingdings" panose="05000000000000000000" pitchFamily="2" charset="2"/>
              <a:buChar char="§"/>
              <a:tabLst>
                <a:tab pos="712788" algn="l"/>
              </a:tabLst>
            </a:pP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Appropriate volume expanders include:</a:t>
            </a:r>
          </a:p>
          <a:p>
            <a:pPr marL="806450" lvl="1" indent="-268288">
              <a:lnSpc>
                <a:spcPct val="120000"/>
              </a:lnSpc>
              <a:spcBef>
                <a:spcPts val="600"/>
              </a:spcBef>
              <a:buSzPct val="88000"/>
              <a:buFont typeface="Courier New" pitchFamily="49" charset="0"/>
              <a:buChar char="o"/>
              <a:tabLst>
                <a:tab pos="712788" algn="l"/>
              </a:tabLst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Normal saline, lactated Ringer’s solution.</a:t>
            </a:r>
          </a:p>
          <a:p>
            <a:pPr marL="806450" lvl="1" indent="-268288">
              <a:lnSpc>
                <a:spcPct val="120000"/>
              </a:lnSpc>
              <a:spcBef>
                <a:spcPts val="600"/>
              </a:spcBef>
              <a:buSzPct val="88000"/>
              <a:buFont typeface="Courier New" pitchFamily="49" charset="0"/>
              <a:buChar char="o"/>
              <a:tabLst>
                <a:tab pos="712788" algn="l"/>
              </a:tabLst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O-negative packed red blood cells.                                                                   (Cross-matched against the mother's blood)</a:t>
            </a:r>
          </a:p>
          <a:p>
            <a:pPr marL="806450" lvl="1" indent="-268288">
              <a:lnSpc>
                <a:spcPct val="120000"/>
              </a:lnSpc>
              <a:spcBef>
                <a:spcPts val="600"/>
              </a:spcBef>
              <a:buSzPct val="88000"/>
              <a:buFont typeface="Courier New" pitchFamily="49" charset="0"/>
              <a:buChar char="o"/>
              <a:tabLst>
                <a:tab pos="712788" algn="l"/>
              </a:tabLs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All are given at 10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/kg intravenously over 5–10 minutes.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indent="-74613">
              <a:lnSpc>
                <a:spcPct val="120000"/>
              </a:lnSpc>
              <a:spcBef>
                <a:spcPts val="600"/>
              </a:spcBef>
              <a:buSzPct val="88000"/>
              <a:buFont typeface="Wingdings" pitchFamily="2" charset="2"/>
              <a:buChar char="§"/>
            </a:pPr>
            <a:r>
              <a:rPr lang="en-US" sz="28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Glucose (10%): </a:t>
            </a:r>
          </a:p>
          <a:p>
            <a:pPr marL="806450" indent="-268288">
              <a:lnSpc>
                <a:spcPct val="120000"/>
              </a:lnSpc>
              <a:spcBef>
                <a:spcPts val="600"/>
              </a:spcBef>
              <a:buFont typeface="Courier New" pitchFamily="49" charset="0"/>
              <a:buChar char="o"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Following prolonged asphyxia the baby may be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hypoglycemic.           If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blood can be obtained, measure the blood glucose. Otherwise,10% glucose may be given empirically.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305800" cy="58674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1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3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C. </a:t>
            </a:r>
            <a:r>
              <a:rPr lang="en-US" sz="3400" b="1" u="sng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Naloxone</a:t>
            </a:r>
            <a:r>
              <a:rPr lang="en-US" sz="3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358775" indent="-242888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Naloxone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is a narcotic antagonist and can be administered           to an infant with respiratory depression whose mother has received narcotics within 4 hours before delivery.</a:t>
            </a:r>
          </a:p>
          <a:p>
            <a:pPr marL="358775" indent="-242888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The initial corrective action is positive-pressure ventilation.</a:t>
            </a:r>
          </a:p>
          <a:p>
            <a:pPr marL="358775" indent="-242888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Naloxone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is contraindicated  in the newborn of a mother chronically exposed to narcotics; as acute withdrawal symptoms may develop.</a:t>
            </a:r>
          </a:p>
          <a:p>
            <a:pPr marL="358775" indent="-242888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intravenous or intramuscular dosage for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naloxone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is             0.1 mg/kg. Two concentrations of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naloxone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are available:                0.4 mg/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(Neonatal) and 1.0 mg/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(Adult). </a:t>
            </a:r>
          </a:p>
          <a:p>
            <a:pPr marL="358775" indent="-242888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The dose may be repeated every 5 minutes as necessary.        It should be emphasized that the half-life of naloxone is  shorter than that of narcotics.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en-US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0" y="781493"/>
            <a:ext cx="3581400" cy="566360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305800" cy="5867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D. </a:t>
            </a:r>
            <a:r>
              <a:rPr lang="en-US" sz="2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Sodium Bicarbonate. </a:t>
            </a:r>
          </a:p>
          <a:p>
            <a:pPr marL="461963" indent="-230188">
              <a:lnSpc>
                <a:spcPct val="120000"/>
              </a:lnSpc>
              <a:spcBef>
                <a:spcPts val="600"/>
              </a:spcBef>
              <a:tabLst>
                <a:tab pos="568325" algn="l"/>
              </a:tabLs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It is usually not useful during the acute phase  of resuscitation. </a:t>
            </a:r>
          </a:p>
          <a:p>
            <a:pPr marL="461963" indent="-230188">
              <a:lnSpc>
                <a:spcPct val="120000"/>
              </a:lnSpc>
              <a:spcBef>
                <a:spcPts val="600"/>
              </a:spcBef>
              <a:tabLst>
                <a:tab pos="568325" algn="l"/>
              </a:tabLs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Without adequate ventilation and oxygenation, it will not improve   the blood pH and may worsen cerebral acidosis. </a:t>
            </a:r>
          </a:p>
          <a:p>
            <a:pPr marL="461963" indent="-230188">
              <a:lnSpc>
                <a:spcPct val="120000"/>
              </a:lnSpc>
              <a:spcBef>
                <a:spcPts val="600"/>
              </a:spcBef>
              <a:tabLst>
                <a:tab pos="568325" algn="l"/>
              </a:tabLs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After prolonged resuscitation, however, sodium bicarbonate may       be useful in correcting documented metabolic acidosis. </a:t>
            </a:r>
          </a:p>
          <a:p>
            <a:pPr marL="461963" indent="-230188">
              <a:lnSpc>
                <a:spcPct val="120000"/>
              </a:lnSpc>
              <a:spcBef>
                <a:spcPts val="600"/>
              </a:spcBef>
              <a:tabLst>
                <a:tab pos="568325" algn="l"/>
              </a:tabLs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Give 1–2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mEq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/kg intravenously at a rate of 1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mEq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/kg/min or slower.</a:t>
            </a:r>
          </a:p>
          <a:p>
            <a:pPr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E. </a:t>
            </a:r>
            <a:r>
              <a:rPr lang="en-US" sz="2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Atropine and Calcium. </a:t>
            </a:r>
          </a:p>
          <a:p>
            <a:pPr marL="461963" indent="-230188"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Atropine and calcium are no longer recommended during the acute phase of neonatal resuscitation.</a:t>
            </a:r>
          </a:p>
          <a:p>
            <a:pPr marL="461963" indent="-230188"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These medications are used sometimes in special circumstances   in resuscitation (such as atropine for severe reflex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vagal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bradycardia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after repeated attempts of suction or intubation). 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"/>
            <a:ext cx="8534400" cy="5943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25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8. </a:t>
            </a:r>
            <a:r>
              <a:rPr lang="en-US" sz="12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SPECIAL  SITUATIONS :</a:t>
            </a:r>
            <a:endParaRPr lang="en-US" sz="14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9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A. </a:t>
            </a:r>
            <a:r>
              <a:rPr lang="en-US" sz="96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Term Infant With </a:t>
            </a:r>
            <a:r>
              <a:rPr lang="en-US" sz="9600" b="1" u="sng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Meconium</a:t>
            </a:r>
            <a:r>
              <a:rPr lang="en-US" sz="96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Staining: </a:t>
            </a:r>
            <a:endParaRPr lang="en-US" sz="7200" b="1" u="sng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576263" indent="-307975">
              <a:lnSpc>
                <a:spcPct val="120000"/>
              </a:lnSpc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9600" dirty="0" smtClean="0">
                <a:latin typeface="Arial" pitchFamily="34" charset="0"/>
                <a:cs typeface="Arial" pitchFamily="34" charset="0"/>
              </a:rPr>
              <a:t>Infants born through thick </a:t>
            </a:r>
            <a:r>
              <a:rPr lang="en-US" sz="9600" dirty="0" err="1" smtClean="0">
                <a:latin typeface="Arial" pitchFamily="34" charset="0"/>
                <a:cs typeface="Arial" pitchFamily="34" charset="0"/>
              </a:rPr>
              <a:t>meconium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 may aspirate in </a:t>
            </a:r>
            <a:r>
              <a:rPr lang="en-US" sz="9600" dirty="0" err="1" smtClean="0">
                <a:latin typeface="Arial" pitchFamily="34" charset="0"/>
                <a:cs typeface="Arial" pitchFamily="34" charset="0"/>
              </a:rPr>
              <a:t>utero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, during delivery, or immediately after birth.</a:t>
            </a:r>
          </a:p>
          <a:p>
            <a:pPr marL="576263" indent="-307975">
              <a:lnSpc>
                <a:spcPct val="120000"/>
              </a:lnSpc>
              <a:buClr>
                <a:srgbClr val="0070C0"/>
              </a:buClr>
              <a:buFont typeface="Wingdings" pitchFamily="2" charset="2"/>
              <a:buChar char="§"/>
            </a:pP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marL="576263" indent="-307975">
              <a:lnSpc>
                <a:spcPct val="120000"/>
              </a:lnSpc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9600" dirty="0" smtClean="0">
                <a:latin typeface="Arial" pitchFamily="34" charset="0"/>
                <a:cs typeface="Arial" pitchFamily="34" charset="0"/>
              </a:rPr>
              <a:t> Aspiration in utero generally leads to severe </a:t>
            </a:r>
            <a:r>
              <a:rPr lang="en-US" sz="9600" dirty="0" err="1" smtClean="0">
                <a:latin typeface="Arial" pitchFamily="34" charset="0"/>
                <a:cs typeface="Arial" pitchFamily="34" charset="0"/>
              </a:rPr>
              <a:t>meconium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 aspiration syndrome, and reactive pulmonary vasoconstriction leading </a:t>
            </a:r>
            <a:r>
              <a:rPr lang="en-US" sz="9600" dirty="0">
                <a:latin typeface="Arial" pitchFamily="34" charset="0"/>
                <a:cs typeface="Arial" pitchFamily="34" charset="0"/>
              </a:rPr>
              <a:t>to 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pulmonary hypertension.                         </a:t>
            </a:r>
          </a:p>
          <a:p>
            <a:pPr marL="576263" indent="-307975">
              <a:lnSpc>
                <a:spcPct val="120000"/>
              </a:lnSpc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9600" dirty="0" smtClean="0">
                <a:latin typeface="Arial" pitchFamily="34" charset="0"/>
                <a:cs typeface="Arial" pitchFamily="34" charset="0"/>
              </a:rPr>
              <a:t>Clinical judgment is important in deciding whether or not aggressive </a:t>
            </a:r>
            <a:r>
              <a:rPr lang="en-US" sz="9600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 suctioning is necessary. </a:t>
            </a:r>
          </a:p>
          <a:p>
            <a:pPr marL="576263" indent="-307975">
              <a:lnSpc>
                <a:spcPct val="120000"/>
              </a:lnSpc>
              <a:buClr>
                <a:srgbClr val="0070C0"/>
              </a:buClr>
              <a:buFont typeface="Wingdings" pitchFamily="2" charset="2"/>
              <a:buChar char="§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76263" indent="-307975">
              <a:lnSpc>
                <a:spcPct val="120000"/>
              </a:lnSpc>
              <a:buClr>
                <a:srgbClr val="0070C0"/>
              </a:buClr>
              <a:buFont typeface="Wingdings" pitchFamily="2" charset="2"/>
              <a:buChar char="§"/>
            </a:pPr>
            <a:r>
              <a:rPr lang="en-US" sz="9600" dirty="0" smtClean="0">
                <a:latin typeface="Arial" pitchFamily="34" charset="0"/>
                <a:cs typeface="Arial" pitchFamily="34" charset="0"/>
              </a:rPr>
              <a:t>Suctioning of the </a:t>
            </a:r>
            <a:r>
              <a:rPr lang="en-US" sz="9600" dirty="0" err="1" smtClean="0">
                <a:latin typeface="Arial" pitchFamily="34" charset="0"/>
                <a:cs typeface="Arial" pitchFamily="34" charset="0"/>
              </a:rPr>
              <a:t>hypopharynx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 before delivery of the chest has not shown any reduction in the risk of </a:t>
            </a:r>
            <a:r>
              <a:rPr lang="en-US" sz="9600" dirty="0" err="1" smtClean="0">
                <a:latin typeface="Arial" pitchFamily="34" charset="0"/>
                <a:cs typeface="Arial" pitchFamily="34" charset="0"/>
              </a:rPr>
              <a:t>meconium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  aspiration 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syndrome (MAS)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and this procedure is no longer recommended.</a:t>
            </a:r>
          </a:p>
          <a:p>
            <a:pPr marL="576263" indent="-228600">
              <a:lnSpc>
                <a:spcPct val="120000"/>
              </a:lnSpc>
              <a:buClr>
                <a:srgbClr val="0070C0"/>
              </a:buClr>
              <a:buFont typeface="Wingdings" pitchFamily="2" charset="2"/>
              <a:buChar char="§"/>
            </a:pPr>
            <a:endParaRPr lang="en-US" sz="4000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534400" cy="5562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6075" indent="-346075">
              <a:buClr>
                <a:srgbClr val="0070C0"/>
              </a:buClr>
              <a:buSzPct val="106000"/>
              <a:buFont typeface="Wingdings" pitchFamily="2" charset="2"/>
              <a:buChar char="§"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357188" indent="-265113">
              <a:buClr>
                <a:srgbClr val="0070C0"/>
              </a:buClr>
              <a:buSzPct val="106000"/>
              <a:buFont typeface="Wingdings" pitchFamily="2" charset="2"/>
              <a:buChar char="§"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suctioning is recommended when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meconium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is  present and the infant is not vigorous.                                                               (heart rate &lt;100, poor tone, or poor respiratory effort)</a:t>
            </a:r>
          </a:p>
          <a:p>
            <a:pPr marL="357188" indent="-265113">
              <a:buClr>
                <a:srgbClr val="0070C0"/>
              </a:buClr>
              <a:buSzPct val="106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Do not stimulate the infant but proceed directly to intubation and apply suction directly to 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tube. </a:t>
            </a:r>
          </a:p>
          <a:p>
            <a:pPr marL="357188" indent="-265113">
              <a:buClr>
                <a:srgbClr val="0070C0"/>
              </a:buClr>
              <a:buSzPct val="106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Suction is applied as the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tube is slowly withdrawn.</a:t>
            </a:r>
          </a:p>
          <a:p>
            <a:pPr marL="357188" indent="-265113">
              <a:buClr>
                <a:srgbClr val="0070C0"/>
              </a:buClr>
              <a:buSzPct val="106000"/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Prolonged or repeated suctioning is not recommended   (up to 2 minutes), then other resuscitative measures              must be started.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0"/>
            <a:ext cx="8153400" cy="13716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spcBef>
                <a:spcPts val="600"/>
              </a:spcBef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A. Limp baby covered with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meconium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</a:t>
            </a:r>
            <a:br>
              <a:rPr lang="en-US" sz="1600" dirty="0" smtClean="0">
                <a:latin typeface="Arial" pitchFamily="34" charset="0"/>
                <a:cs typeface="Arial" pitchFamily="34" charset="0"/>
              </a:rPr>
            </a:br>
            <a:r>
              <a:rPr lang="en-US" sz="1600" dirty="0" smtClean="0">
                <a:latin typeface="Arial" pitchFamily="34" charset="0"/>
                <a:cs typeface="Arial" pitchFamily="34" charset="0"/>
              </a:rPr>
              <a:t>B. Resuscitator preparing to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intubate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</a:t>
            </a:r>
            <a:br>
              <a:rPr lang="en-US" sz="1600" dirty="0" smtClean="0">
                <a:latin typeface="Arial" pitchFamily="34" charset="0"/>
                <a:cs typeface="Arial" pitchFamily="34" charset="0"/>
              </a:rPr>
            </a:br>
            <a:r>
              <a:rPr lang="en-US" sz="1600" dirty="0" smtClean="0">
                <a:latin typeface="Arial" pitchFamily="34" charset="0"/>
                <a:cs typeface="Arial" pitchFamily="34" charset="0"/>
              </a:rPr>
              <a:t>C.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tube has been inserted,  a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meconium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aspiration  device connected .</a:t>
            </a:r>
            <a:br>
              <a:rPr lang="en-US" sz="1600" dirty="0" smtClean="0">
                <a:latin typeface="Arial" pitchFamily="34" charset="0"/>
                <a:cs typeface="Arial" pitchFamily="34" charset="0"/>
              </a:rPr>
            </a:br>
            <a:r>
              <a:rPr lang="en-US" sz="1600" dirty="0" smtClean="0">
                <a:latin typeface="Arial" pitchFamily="34" charset="0"/>
                <a:cs typeface="Arial" pitchFamily="34" charset="0"/>
              </a:rPr>
              <a:t>D. Suction control port is occluded so that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meconium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is suctioned from the trachea.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76140"/>
            <a:ext cx="7467600" cy="481967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pic>
        <p:nvPicPr>
          <p:cNvPr id="3075" name="Picture 3" descr="C:\Users\DGL\Desktop\Downloads\meconium_aspirator.jpg"/>
          <p:cNvPicPr>
            <a:picLocks noChangeAspect="1" noChangeArrowheads="1"/>
          </p:cNvPicPr>
          <p:nvPr/>
        </p:nvPicPr>
        <p:blipFill>
          <a:blip r:embed="rId3" cstate="print"/>
          <a:srcRect t="33978" b="33001"/>
          <a:stretch>
            <a:fillRect/>
          </a:stretch>
        </p:blipFill>
        <p:spPr bwMode="auto">
          <a:xfrm>
            <a:off x="3962400" y="2654167"/>
            <a:ext cx="1313723" cy="546234"/>
          </a:xfrm>
          <a:prstGeom prst="rect">
            <a:avLst/>
          </a:prstGeom>
          <a:noFill/>
          <a:ln>
            <a:solidFill>
              <a:srgbClr val="763232"/>
            </a:solidFill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458200" cy="5821363"/>
          </a:xfr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1200"/>
              </a:spcBef>
              <a:buNone/>
            </a:pPr>
            <a:endParaRPr lang="en-US" sz="2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None/>
            </a:pP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en-US" sz="28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Term Infant with </a:t>
            </a:r>
            <a:r>
              <a:rPr lang="en-US" sz="2800" b="1" u="sng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Perinatal</a:t>
            </a:r>
            <a:r>
              <a:rPr lang="en-US" sz="28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Asphyxia:</a:t>
            </a:r>
          </a:p>
          <a:p>
            <a:pPr marL="447675" indent="-268288"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the infant is not vigorous, a brief period of tactile stimulation by rubbing the back and/or tapping the soles of the feet can be used. </a:t>
            </a:r>
          </a:p>
          <a:p>
            <a:pPr marL="447675" indent="-268288"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Followed immediately by evaluating respirations and heart rate.</a:t>
            </a:r>
          </a:p>
          <a:p>
            <a:pPr marL="447675" indent="-268288"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 term infant with a heart rate of &lt;100 beats/min or no spontaneous respiratory activity requires positive-pressure ventilation at 40–60 breaths/min. </a:t>
            </a:r>
          </a:p>
          <a:p>
            <a:pPr marL="447675" indent="-268288"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this is not successful in stimulating spontaneous respiratory effort or an improved heart rate, airway patency and positioning of the mask should be confirmed.  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458200" cy="5791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§"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About 10% of all newborns require some assistance to begin breathing after birth, and about 1% require extensive resuscitation efforts.</a:t>
            </a:r>
          </a:p>
          <a:p>
            <a:pPr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Newborn resuscitation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cannot always be anticipated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in time to transfer the mother before delivery to a facility with specialized neonatal support.</a:t>
            </a:r>
          </a:p>
          <a:p>
            <a:pPr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Therefore, every hospital with a delivery room should have an organized, skilled resuscitation team and appropriate equipments available.</a:t>
            </a:r>
          </a:p>
          <a:p>
            <a:pPr>
              <a:spcBef>
                <a:spcPts val="1200"/>
              </a:spcBef>
              <a:buFont typeface="Wingdings" pitchFamily="2" charset="2"/>
              <a:buChar char="§"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153400" cy="4906963"/>
          </a:xfr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1200"/>
              </a:spcBef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447675" indent="-358775">
              <a:spcBef>
                <a:spcPts val="1200"/>
              </a:spcBef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 peak-inflating pressures should be  adjusted as necessary to expand the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lungs.</a:t>
            </a:r>
          </a:p>
          <a:p>
            <a:pPr marL="447675" indent="-358775">
              <a:spcBef>
                <a:spcPts val="1200"/>
              </a:spcBef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bag-and-mask ventilation is ineffective or prolonged positive pressure ventilation is necessary,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intubation or placement of a laryngeal mask airway is indicated.</a:t>
            </a:r>
          </a:p>
          <a:p>
            <a:pPr>
              <a:spcBef>
                <a:spcPts val="1200"/>
              </a:spcBef>
            </a:pP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1524000"/>
            <a:ext cx="4367276" cy="3048000"/>
          </a:xfrm>
          <a:prstGeom prst="rect">
            <a:avLst/>
          </a:prstGeom>
          <a:ln w="28575">
            <a:solidFill>
              <a:srgbClr val="5A278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62000" y="5477906"/>
            <a:ext cx="2819400" cy="40011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NORMAL  NEWBORN</a:t>
            </a:r>
            <a:endParaRPr lang="en-US" sz="20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93438" y="5477906"/>
            <a:ext cx="4267200" cy="40011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SEVERELY ASPHYXIATED BABY</a:t>
            </a:r>
            <a:endParaRPr lang="en-US" sz="2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l="2613" t="1938" r="964" b="1152"/>
          <a:stretch>
            <a:fillRect/>
          </a:stretch>
        </p:blipFill>
        <p:spPr bwMode="auto">
          <a:xfrm>
            <a:off x="533400" y="1143000"/>
            <a:ext cx="3505200" cy="3810000"/>
          </a:xfrm>
          <a:prstGeom prst="rect">
            <a:avLst/>
          </a:prstGeom>
          <a:ln w="19050">
            <a:solidFill>
              <a:srgbClr val="5A278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57200"/>
            <a:ext cx="8229600" cy="57150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buNone/>
            </a:pPr>
            <a:endParaRPr lang="en-US" sz="2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en-US" sz="3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C. </a:t>
            </a:r>
            <a:r>
              <a:rPr lang="en-US" sz="38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Preterm Infant. 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Preterm infants weighing &lt;1200 gm often require immediate lung expansion in the delivery room.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Mask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continuous positive airway pressure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(CPAP), administered with a T-piece resuscitator or a           flow-inflating bag-and-mask system, providing a pressure of 4–6 cm water, may be sufficient to expand the lungs and improve ventilation.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endParaRPr lang="en-US" sz="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If intubation is required, a smaller (2.5 or 3 mm internal diameter)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tube is selected.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endParaRPr lang="en-US" sz="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§"/>
            </a:pPr>
            <a:endParaRPr lang="en-US" sz="1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Although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high peak-inflating pressures may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initially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be needed to expand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lungs, as soon as the lungs “open up” the pressure should be quickly decreased to 20–25 cm H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 by the end of the resuscitation if the clinical course permits.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Surfactant may be administered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intratracheally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as prophylaxis for respiratory distress syndrome.                                 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only to a stable neonate with a correctly placed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endotracheal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tube).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l="15493" t="9188" r="11267" b="9188"/>
          <a:stretch/>
        </p:blipFill>
        <p:spPr bwMode="auto">
          <a:xfrm>
            <a:off x="2522465" y="469482"/>
            <a:ext cx="4030736" cy="4980991"/>
          </a:xfrm>
          <a:prstGeom prst="rect">
            <a:avLst/>
          </a:prstGeom>
          <a:ln w="28575">
            <a:solidFill>
              <a:srgbClr val="5A278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609600" y="5638800"/>
            <a:ext cx="7924800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589A"/>
                </a:solidFill>
                <a:latin typeface="Arial" pitchFamily="34" charset="0"/>
                <a:cs typeface="Arial" pitchFamily="34" charset="0"/>
              </a:rPr>
              <a:t>Resuscitation of babies born preterm use of a plastic bag                    for reducing evaporative heat loss. </a:t>
            </a:r>
            <a:endParaRPr lang="en-US" sz="2000" b="1" dirty="0">
              <a:solidFill>
                <a:srgbClr val="00589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036" t="2958" r="10679" b="2388"/>
          <a:stretch>
            <a:fillRect/>
          </a:stretch>
        </p:blipFill>
        <p:spPr bwMode="auto">
          <a:xfrm>
            <a:off x="457200" y="1371600"/>
            <a:ext cx="8305800" cy="487680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685800"/>
            <a:ext cx="2237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u="sng" dirty="0" smtClean="0">
                <a:latin typeface="Arial" pitchFamily="34" charset="0"/>
                <a:cs typeface="Arial" pitchFamily="34" charset="0"/>
              </a:rPr>
              <a:t>IN SUMMARY:</a:t>
            </a:r>
            <a:endParaRPr lang="en-US" sz="2400" b="1" u="sn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533400" y="2133600"/>
            <a:ext cx="8072466" cy="1928824"/>
          </a:xfrm>
          <a:ln>
            <a:solidFill>
              <a:srgbClr val="7030A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Part II. </a:t>
            </a:r>
            <a:r>
              <a:rPr lang="en-US" sz="5400" b="1" dirty="0" smtClean="0">
                <a:ln w="6350">
                  <a:noFill/>
                </a:ln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Assessment of Gestational Age</a:t>
            </a:r>
            <a:br>
              <a:rPr lang="en-US" sz="5400" b="1" dirty="0" smtClean="0">
                <a:ln w="6350">
                  <a:noFill/>
                </a:ln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</a:br>
            <a:r>
              <a:rPr lang="en-US" sz="900" b="1" dirty="0" smtClean="0">
                <a:ln w="6350">
                  <a:noFill/>
                </a:ln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 </a:t>
            </a:r>
            <a:endParaRPr lang="en-US" sz="900" b="1" dirty="0" smtClean="0">
              <a:solidFill>
                <a:srgbClr val="C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7C16CBD-F6FC-4C45-B946-F74D19C9A7F4}" type="slidenum">
              <a:rPr lang="en-US" smtClean="0">
                <a:solidFill>
                  <a:srgbClr val="545472"/>
                </a:solidFill>
              </a:rPr>
              <a:pPr/>
              <a:t>46</a:t>
            </a:fld>
            <a:endParaRPr lang="en-US" smtClean="0">
              <a:solidFill>
                <a:srgbClr val="545472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44BFC50-956F-440A-A2E4-CE7F0644BBFD}" type="slidenum">
              <a:rPr lang="en-US" smtClean="0">
                <a:solidFill>
                  <a:srgbClr val="545472"/>
                </a:solidFill>
              </a:rPr>
              <a:pPr/>
              <a:t>47</a:t>
            </a:fld>
            <a:endParaRPr lang="en-US" smtClean="0">
              <a:solidFill>
                <a:srgbClr val="545472"/>
              </a:solidFill>
            </a:endParaRPr>
          </a:p>
        </p:txBody>
      </p:sp>
      <p:sp>
        <p:nvSpPr>
          <p:cNvPr id="5" name="عنوان فرعي 2"/>
          <p:cNvSpPr>
            <a:spLocks noGrp="1"/>
          </p:cNvSpPr>
          <p:nvPr>
            <p:ph idx="1"/>
          </p:nvPr>
        </p:nvSpPr>
        <p:spPr>
          <a:xfrm>
            <a:off x="457200" y="457200"/>
            <a:ext cx="8305800" cy="594360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FontTx/>
              <a:buNone/>
              <a:defRPr/>
            </a:pPr>
            <a:r>
              <a:rPr lang="en-CA" sz="2800" b="1" dirty="0" smtClean="0">
                <a:solidFill>
                  <a:srgbClr val="009644"/>
                </a:solidFill>
                <a:latin typeface="Arial" pitchFamily="34" charset="0"/>
                <a:cs typeface="Arial" pitchFamily="34" charset="0"/>
              </a:rPr>
              <a:t>A. </a:t>
            </a:r>
            <a:r>
              <a:rPr lang="en-CA" sz="2800" b="1" u="sng" dirty="0" smtClean="0">
                <a:solidFill>
                  <a:srgbClr val="009644"/>
                </a:solidFill>
                <a:latin typeface="Arial" pitchFamily="34" charset="0"/>
                <a:cs typeface="Arial" pitchFamily="34" charset="0"/>
              </a:rPr>
              <a:t>Gestational Age Classification:</a:t>
            </a:r>
          </a:p>
          <a:p>
            <a:pPr>
              <a:lnSpc>
                <a:spcPts val="2700"/>
              </a:lnSpc>
              <a:buFontTx/>
              <a:buNone/>
              <a:defRPr/>
            </a:pPr>
            <a:r>
              <a:rPr lang="en-CA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   Neonates should be classified by gestational age if possible,                            as this is more meaningful than that based on birth </a:t>
            </a:r>
            <a:r>
              <a:rPr lang="en-CA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weight.</a:t>
            </a:r>
            <a:endParaRPr lang="en-CA" sz="2000" b="1" u="sng" dirty="0" smtClean="0">
              <a:solidFill>
                <a:srgbClr val="009644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None/>
              <a:defRPr/>
            </a:pPr>
            <a:r>
              <a:rPr lang="en-CA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CA" sz="20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Infant classification by postmenstrual age:</a:t>
            </a:r>
          </a:p>
          <a:p>
            <a:pPr marL="627063" lvl="1" indent="-268288">
              <a:buFont typeface="+mj-lt"/>
              <a:buAutoNum type="alphaUcPeriod"/>
              <a:tabLst>
                <a:tab pos="627063" algn="l"/>
              </a:tabLst>
              <a:defRPr/>
            </a:pPr>
            <a:r>
              <a:rPr lang="en-CA" sz="2000" u="sng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Preterm</a:t>
            </a:r>
            <a:r>
              <a:rPr lang="en-CA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: Less than 37 completed weeks (259 days).</a:t>
            </a:r>
          </a:p>
          <a:p>
            <a:pPr marL="627063" lvl="1" indent="-268288">
              <a:buFont typeface="+mj-lt"/>
              <a:buAutoNum type="alphaUcPeriod"/>
              <a:tabLst>
                <a:tab pos="627063" algn="l"/>
              </a:tabLst>
              <a:defRPr/>
            </a:pPr>
            <a:r>
              <a:rPr lang="en-CA" sz="2000" u="sng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Term:</a:t>
            </a:r>
            <a:r>
              <a:rPr lang="en-CA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Completed 37 weeks to end of 41 weeks (260-294 days).</a:t>
            </a:r>
          </a:p>
          <a:p>
            <a:pPr marL="627063" lvl="1" indent="-268288">
              <a:buFont typeface="+mj-lt"/>
              <a:buAutoNum type="alphaUcPeriod"/>
              <a:tabLst>
                <a:tab pos="627063" algn="l"/>
              </a:tabLst>
              <a:defRPr/>
            </a:pPr>
            <a:r>
              <a:rPr lang="en-CA" sz="2000" u="sng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Post-term</a:t>
            </a:r>
            <a:r>
              <a:rPr lang="en-CA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: Forty-two weeks (295 days) or more.</a:t>
            </a:r>
          </a:p>
          <a:p>
            <a:pPr marL="627063" lvl="1" indent="-268288">
              <a:buFont typeface="+mj-lt"/>
              <a:buAutoNum type="alphaUcPeriod"/>
              <a:tabLst>
                <a:tab pos="627063" algn="l"/>
              </a:tabLst>
              <a:defRPr/>
            </a:pPr>
            <a:r>
              <a:rPr lang="en-CA" sz="2000" u="sng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Late preterm</a:t>
            </a:r>
            <a:r>
              <a:rPr lang="en-CA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: Infants between 34 and 38 weeks gestation.</a:t>
            </a:r>
          </a:p>
          <a:p>
            <a:pPr>
              <a:buFontTx/>
              <a:buNone/>
              <a:defRPr/>
            </a:pPr>
            <a:r>
              <a:rPr lang="en-CA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CA" sz="20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Assessment based on obstetric information:</a:t>
            </a:r>
          </a:p>
          <a:p>
            <a:pPr>
              <a:buNone/>
              <a:defRPr/>
            </a:pPr>
            <a:r>
              <a:rPr lang="en-CA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   Gestational age estimations by first-trimester </a:t>
            </a:r>
            <a:r>
              <a:rPr lang="en-CA" sz="2000" dirty="0" err="1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ultrasonography</a:t>
            </a:r>
            <a:r>
              <a:rPr lang="en-CA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are accurate within 4 days.</a:t>
            </a:r>
          </a:p>
          <a:p>
            <a:pPr>
              <a:buFontTx/>
              <a:buNone/>
              <a:defRPr/>
            </a:pPr>
            <a:r>
              <a:rPr lang="en-CA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en-CA" sz="20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Modified </a:t>
            </a:r>
            <a:r>
              <a:rPr lang="en-CA" sz="2000" b="1" u="sng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Dubowitz</a:t>
            </a:r>
            <a:r>
              <a:rPr lang="en-CA" sz="20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(Ballard) :</a:t>
            </a:r>
          </a:p>
          <a:p>
            <a:pPr>
              <a:lnSpc>
                <a:spcPts val="2700"/>
              </a:lnSpc>
              <a:buFontTx/>
              <a:buNone/>
              <a:defRPr/>
            </a:pPr>
            <a:r>
              <a:rPr lang="en-CA" sz="20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   To confirm or supplement obstetric dating, may be useful in GA estimation. There are limitations to this method, especially with use  of the  neuromuscular  component in sick newborns.</a:t>
            </a:r>
          </a:p>
          <a:p>
            <a:pPr>
              <a:buFontTx/>
              <a:buNone/>
              <a:defRPr/>
            </a:pPr>
            <a:r>
              <a:rPr lang="en-CA" sz="2000" i="1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endParaRPr lang="en-CA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مستطيل 4"/>
          <p:cNvSpPr>
            <a:spLocks noChangeArrowheads="1"/>
          </p:cNvSpPr>
          <p:nvPr/>
        </p:nvSpPr>
        <p:spPr bwMode="auto">
          <a:xfrm>
            <a:off x="6477000" y="3048000"/>
            <a:ext cx="2133600" cy="118494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CA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CA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Modified </a:t>
            </a:r>
            <a:r>
              <a:rPr lang="en-CA" sz="2000" b="1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Dubowitz</a:t>
            </a:r>
            <a:r>
              <a:rPr lang="en-CA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(New Ballard) Score.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CA" sz="11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CA" sz="11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82" t="1470" r="3846"/>
          <a:stretch>
            <a:fillRect/>
          </a:stretch>
        </p:blipFill>
        <p:spPr bwMode="auto">
          <a:xfrm>
            <a:off x="381000" y="152400"/>
            <a:ext cx="5638800" cy="664288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88160" y="685800"/>
            <a:ext cx="7367679" cy="4953000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981200" y="5867399"/>
            <a:ext cx="5334000" cy="584775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CA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Preterm Baby  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0857" t="13574" r="7728" b="22937"/>
          <a:stretch>
            <a:fillRect/>
          </a:stretch>
        </p:blipFill>
        <p:spPr bwMode="auto">
          <a:xfrm>
            <a:off x="762000" y="457200"/>
            <a:ext cx="7696200" cy="5450567"/>
          </a:xfrm>
          <a:prstGeom prst="rect">
            <a:avLst/>
          </a:prstGeom>
          <a:ln>
            <a:solidFill>
              <a:srgbClr val="782255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096000"/>
            <a:ext cx="8229600" cy="533400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Initial Steps of 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Routine Care of Newborns 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457200"/>
            <a:ext cx="8382000" cy="6043634"/>
          </a:xfrm>
          <a:ln w="28575">
            <a:solidFill>
              <a:srgbClr val="0070C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38480" indent="-358775">
              <a:buFontTx/>
              <a:buNone/>
              <a:defRPr/>
            </a:pPr>
            <a:endParaRPr lang="en-CA" sz="200" b="1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8480" indent="-358775">
              <a:buFontTx/>
              <a:buNone/>
              <a:defRPr/>
            </a:pPr>
            <a:r>
              <a:rPr lang="en-CA" sz="2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CA" sz="2400" b="1" u="sng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BIRTH WEIGHT CLASSIFICATION:</a:t>
            </a:r>
          </a:p>
          <a:p>
            <a:pPr marL="538480" indent="-358775">
              <a:buFontTx/>
              <a:buNone/>
              <a:defRPr/>
            </a:pPr>
            <a:r>
              <a:rPr lang="en-CA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commonly accepted definitions are as follows:</a:t>
            </a:r>
          </a:p>
          <a:p>
            <a:pPr marL="538480" indent="-358775">
              <a:buFontTx/>
              <a:buAutoNum type="arabicPeriod"/>
              <a:defRPr/>
            </a:pPr>
            <a:r>
              <a:rPr lang="en-CA" sz="2400" b="1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 birth weight (NBW)</a:t>
            </a:r>
            <a:r>
              <a:rPr lang="en-CA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                                                     </a:t>
            </a:r>
            <a:r>
              <a:rPr lang="en-CA" sz="2400" dirty="0" smtClean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2.5 to 3.999 kg.</a:t>
            </a:r>
          </a:p>
          <a:p>
            <a:pPr marL="538480" indent="-358775">
              <a:buNone/>
              <a:defRPr/>
            </a:pPr>
            <a:r>
              <a:rPr lang="en-CA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CA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CA" sz="2400" b="1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birth weight (LBW)</a:t>
            </a:r>
            <a:r>
              <a:rPr lang="en-CA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636905" indent="-98425">
              <a:buFont typeface="+mj-lt"/>
              <a:buAutoNum type="alphaUcPeriod"/>
              <a:defRPr/>
            </a:pPr>
            <a:r>
              <a:rPr lang="en-CA" sz="240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birth weight (LBW): Less than 2.5 kg.</a:t>
            </a:r>
          </a:p>
          <a:p>
            <a:pPr marL="636905" indent="-98425">
              <a:buFont typeface="+mj-lt"/>
              <a:buAutoNum type="alphaUcPeriod"/>
              <a:defRPr/>
            </a:pPr>
            <a:r>
              <a:rPr lang="en-C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Very low birth weight (VLBW): Less </a:t>
            </a:r>
            <a:r>
              <a:rPr lang="en-C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1.5 </a:t>
            </a:r>
            <a:r>
              <a:rPr lang="en-C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kg.</a:t>
            </a:r>
          </a:p>
          <a:p>
            <a:pPr marL="636905" indent="-98425">
              <a:buFont typeface="+mj-lt"/>
              <a:buAutoNum type="alphaUcPeriod"/>
              <a:defRPr/>
            </a:pPr>
            <a:r>
              <a:rPr lang="en-C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Extremely low birth weight (ELBW): Less </a:t>
            </a:r>
            <a:r>
              <a:rPr lang="en-C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1.0 </a:t>
            </a:r>
            <a:r>
              <a:rPr lang="en-C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kg.</a:t>
            </a:r>
          </a:p>
          <a:p>
            <a:pPr marL="636905" indent="-98425">
              <a:buFont typeface="+mj-lt"/>
              <a:buAutoNum type="alphaUcPeriod"/>
              <a:defRPr/>
            </a:pPr>
            <a:r>
              <a:rPr lang="fr-F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Micropreemie</a:t>
            </a:r>
            <a:r>
              <a:rPr lang="fr-F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infant: </a:t>
            </a:r>
            <a:r>
              <a:rPr lang="en-C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 than </a:t>
            </a:r>
            <a:r>
              <a:rPr lang="fr-F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750 </a:t>
            </a:r>
            <a:r>
              <a:rPr lang="fr-FR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gm</a:t>
            </a:r>
            <a:r>
              <a:rPr lang="fr-F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en-CA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6905" indent="-98425">
              <a:buNone/>
              <a:defRPr/>
            </a:pPr>
            <a:r>
              <a:rPr lang="en-C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(while </a:t>
            </a:r>
            <a:r>
              <a:rPr lang="en-C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LBW infants are preterm, some are term </a:t>
            </a:r>
            <a:r>
              <a:rPr lang="en-C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CA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for gestational age (SGA)).</a:t>
            </a:r>
            <a:endParaRPr lang="en-CA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6905" indent="-457200">
              <a:buNone/>
              <a:defRPr/>
            </a:pPr>
            <a:r>
              <a:rPr lang="en-CA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CA" sz="2400" b="1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birth weight (LGA):</a:t>
            </a:r>
          </a:p>
          <a:p>
            <a:pPr marL="538480" indent="-358775">
              <a:buNone/>
              <a:defRPr/>
            </a:pPr>
            <a:r>
              <a:rPr lang="en-CA" sz="2400" dirty="0" smtClean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From 4.0 kg and above.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5181600"/>
            <a:ext cx="7696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CA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Large for Gestational Age (LGA)</a:t>
            </a:r>
            <a:endParaRPr lang="en-US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 descr="C:\Users\DGL\Desktop\New folder (3)\macrosomi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" r="4351"/>
          <a:stretch>
            <a:fillRect/>
          </a:stretch>
        </p:blipFill>
        <p:spPr bwMode="auto">
          <a:xfrm>
            <a:off x="685800" y="838200"/>
            <a:ext cx="7951304" cy="3657600"/>
          </a:xfrm>
          <a:prstGeom prst="rect">
            <a:avLst/>
          </a:prstGeom>
          <a:ln>
            <a:solidFill>
              <a:srgbClr val="CC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:\Users\DGL\Desktop\Downloads\inde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457200"/>
            <a:ext cx="6542347" cy="5244100"/>
          </a:xfrm>
          <a:prstGeom prst="rect">
            <a:avLst/>
          </a:prstGeom>
          <a:ln w="28575">
            <a:solidFill>
              <a:srgbClr val="782255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33400" y="5943600"/>
            <a:ext cx="8001000" cy="6096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Appropriate &amp; Small for Gestational </a:t>
            </a:r>
            <a:r>
              <a:rPr lang="en-US" sz="2400" b="1" smtClean="0">
                <a:latin typeface="Arial" panose="020B0604020202020204" pitchFamily="34" charset="0"/>
                <a:cs typeface="Arial" panose="020B0604020202020204" pitchFamily="34" charset="0"/>
              </a:rPr>
              <a:t>Age Babies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 txBox="1">
            <a:spLocks noGrp="1"/>
          </p:cNvSpPr>
          <p:nvPr>
            <p:ph type="title"/>
          </p:nvPr>
        </p:nvSpPr>
        <p:spPr>
          <a:xfrm>
            <a:off x="642910" y="5874269"/>
            <a:ext cx="7772400" cy="769441"/>
          </a:xfrm>
          <a:prstGeom prst="rect">
            <a:avLst/>
          </a:prstGeom>
          <a:solidFill>
            <a:srgbClr val="516F57"/>
          </a:solidFill>
          <a:ln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BEST WISHES</a:t>
            </a:r>
          </a:p>
        </p:txBody>
      </p:sp>
      <p:pic>
        <p:nvPicPr>
          <p:cNvPr id="6" name="Picture 2" descr="E:\01-AL-YAMMAMAH ---------  folder\001-LECTURES (4)\ZZ-Templates &amp; Backgrounds ------ Folder\02-IMAGES   ------------   folder\!cid_2_11571754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0" y="694328"/>
            <a:ext cx="4286264" cy="505712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A98B97-EFE1-402A-986E-3449545BA7D6}" type="slidenum">
              <a:rPr lang="en-US" smtClean="0"/>
              <a:pPr>
                <a:defRPr/>
              </a:pPr>
              <a:t>53</a:t>
            </a:fld>
            <a:endParaRPr lang="en-US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7200"/>
            <a:ext cx="8610600" cy="6019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spcBef>
                <a:spcPts val="1200"/>
              </a:spcBef>
              <a:buNone/>
            </a:pPr>
            <a:endParaRPr lang="en-US" sz="100" b="1" u="sng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buNone/>
            </a:pPr>
            <a:r>
              <a:rPr lang="en-US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 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2. </a:t>
            </a:r>
            <a:r>
              <a:rPr lang="en-US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Normal Physiologic Events at Birth :</a:t>
            </a:r>
            <a:endParaRPr lang="en-US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Normal transition at birth begins </a:t>
            </a:r>
            <a:r>
              <a:rPr lang="en-US" sz="2400" u="sng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with initial lung expansion</a:t>
            </a:r>
            <a:r>
              <a:rPr lang="en-US" sz="2400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requiring large negative intra-thoracic pressures, followed by a cry</a:t>
            </a:r>
            <a:r>
              <a:rPr lang="en-US" sz="1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(expiration against a partially closed glottis).</a:t>
            </a:r>
          </a:p>
          <a:p>
            <a:pPr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With onset of respiration and lung expansion, </a:t>
            </a:r>
            <a:r>
              <a:rPr lang="en-US" sz="2400" u="sng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pulmonary vascular resistance </a:t>
            </a:r>
            <a:r>
              <a:rPr lang="en-US" sz="2400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decreases and blood flow to lungs increases.</a:t>
            </a:r>
          </a:p>
          <a:p>
            <a:pPr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Umbilical cord clamping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is accompanied by </a:t>
            </a:r>
            <a:r>
              <a:rPr lang="en-US" sz="2400" u="sng" dirty="0" smtClean="0">
                <a:latin typeface="Arial" pitchFamily="34" charset="0"/>
                <a:cs typeface="Arial" pitchFamily="34" charset="0"/>
              </a:rPr>
              <a:t>a rise in systemic blood pressure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and massive stimulation of the sympathetic nervous system. </a:t>
            </a:r>
          </a:p>
          <a:p>
            <a:pPr>
              <a:spcBef>
                <a:spcPts val="12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 gradual transition (over minutes to hours) </a:t>
            </a:r>
            <a:r>
              <a:rPr lang="en-US" sz="2400" u="sng" dirty="0" smtClean="0">
                <a:uFill>
                  <a:solidFill>
                    <a:srgbClr val="C00000"/>
                  </a:solidFill>
                </a:uFill>
                <a:latin typeface="Arial" pitchFamily="34" charset="0"/>
                <a:cs typeface="Arial" pitchFamily="34" charset="0"/>
              </a:rPr>
              <a:t>from fetal to adult circulation occurs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with closure of  the foramen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ovale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ductus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arteriosus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0065B0">
              <a:alpha val="87843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072" t="4878"/>
          <a:stretch>
            <a:fillRect/>
          </a:stretch>
        </p:blipFill>
        <p:spPr bwMode="auto">
          <a:xfrm>
            <a:off x="691879" y="457200"/>
            <a:ext cx="4718321" cy="6248400"/>
          </a:xfrm>
          <a:prstGeom prst="rect">
            <a:avLst/>
          </a:prstGeom>
          <a:ln w="19050">
            <a:solidFill>
              <a:srgbClr val="782255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5715000" y="3581400"/>
            <a:ext cx="2819400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C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CA" sz="2400" b="1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Fetal</a:t>
            </a:r>
            <a:r>
              <a:rPr lang="en-CA" sz="2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Circulation                                </a:t>
            </a:r>
            <a:r>
              <a:rPr lang="en-CA" sz="16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CA" sz="14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Oxygenated blood leaves the         </a:t>
            </a:r>
            <a:r>
              <a:rPr lang="en-CA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CA" sz="14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placenta via the umbilical vein </a:t>
            </a:r>
          </a:p>
          <a:p>
            <a:pPr>
              <a:defRPr/>
            </a:pPr>
            <a:r>
              <a:rPr lang="en-CA" sz="14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- Deoxygenated blood returns                   </a:t>
            </a:r>
            <a:r>
              <a:rPr lang="en-CA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CA" sz="14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to the placenta via the                              </a:t>
            </a:r>
            <a:r>
              <a:rPr lang="en-CA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CA" sz="1400" dirty="0" smtClean="0">
                <a:solidFill>
                  <a:schemeClr val="accent5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umbilical arteries.</a:t>
            </a:r>
            <a:endParaRPr lang="en-US" sz="1400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381500" y="-4381500"/>
            <a:ext cx="381000" cy="9144000"/>
          </a:xfrm>
          <a:prstGeom prst="rect">
            <a:avLst/>
          </a:prstGeom>
          <a:solidFill>
            <a:srgbClr val="5A2781"/>
          </a:solidFill>
          <a:ln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gradFill rotWithShape="0">
            <a:gsLst>
              <a:gs pos="0">
                <a:srgbClr val="0060AF"/>
              </a:gs>
              <a:gs pos="100000">
                <a:srgbClr val="6DBD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"/>
            <a:ext cx="8458200" cy="60198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buNone/>
            </a:pPr>
            <a:endParaRPr lang="en-US" sz="1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5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3. </a:t>
            </a:r>
            <a:r>
              <a:rPr lang="en-US" sz="51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Abnormal physiologic events at birth: </a:t>
            </a:r>
          </a:p>
          <a:p>
            <a:pPr marL="538163" indent="-358775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The asphyxiated newborn undergoes an abnormal transition.</a:t>
            </a:r>
          </a:p>
          <a:p>
            <a:pPr marL="358775" indent="-269875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With asphyxia the fetus </a:t>
            </a:r>
            <a:r>
              <a:rPr lang="en-US" i="1" u="sng" dirty="0" smtClean="0">
                <a:latin typeface="Arial" pitchFamily="34" charset="0"/>
                <a:cs typeface="Arial" pitchFamily="34" charset="0"/>
              </a:rPr>
              <a:t>develops primary apnea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during it spontaneous respirations can be induced by appropriate sensory stimuli.</a:t>
            </a:r>
          </a:p>
          <a:p>
            <a:pPr marL="358775" indent="-269875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If the asphyxia persists about another minute, the fetus develops </a:t>
            </a:r>
            <a:r>
              <a:rPr lang="en-US" i="1" u="sng" dirty="0" smtClean="0">
                <a:latin typeface="Arial" pitchFamily="34" charset="0"/>
                <a:cs typeface="Arial" pitchFamily="34" charset="0"/>
              </a:rPr>
              <a:t>deep gasping for 4–5 minutes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followed by a period           of </a:t>
            </a:r>
            <a:r>
              <a:rPr lang="en-US" i="1" u="sng" dirty="0" smtClean="0">
                <a:latin typeface="Arial" pitchFamily="34" charset="0"/>
                <a:cs typeface="Arial" pitchFamily="34" charset="0"/>
              </a:rPr>
              <a:t>secondary apnea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during which spontaneous respirations cannot be induced by sensory stimulation. </a:t>
            </a:r>
          </a:p>
          <a:p>
            <a:pPr marL="358775" indent="-269875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i="1" u="sng" dirty="0" smtClean="0">
                <a:latin typeface="Arial" pitchFamily="34" charset="0"/>
                <a:cs typeface="Arial" pitchFamily="34" charset="0"/>
              </a:rPr>
              <a:t>Death occurs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if secondary apnea is not reversed by vigorous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ventilatory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support within several minutes. </a:t>
            </a:r>
          </a:p>
          <a:p>
            <a:pPr marL="358775" indent="-269875">
              <a:lnSpc>
                <a:spcPct val="1200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Because one can never be certain whether an apneic newborn has primary or secondary apnea, resuscitative efforts should proceed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as if secondary apnea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is present.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 rot="16200000">
            <a:off x="4419600" y="-4419600"/>
            <a:ext cx="304800" cy="9144000"/>
          </a:xfrm>
          <a:prstGeom prst="rect">
            <a:avLst/>
          </a:prstGeom>
          <a:solidFill>
            <a:srgbClr val="0065B0">
              <a:alpha val="87843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 rot="16200000">
            <a:off x="4457700" y="-4457700"/>
            <a:ext cx="228600" cy="9144000"/>
          </a:xfrm>
          <a:prstGeom prst="rect">
            <a:avLst/>
          </a:prstGeom>
          <a:gradFill rotWithShape="0">
            <a:gsLst>
              <a:gs pos="0">
                <a:srgbClr val="0060AF"/>
              </a:gs>
              <a:gs pos="100000">
                <a:srgbClr val="6DBD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38100" cmpd="dbl">
                <a:solidFill>
                  <a:srgbClr val="6DBD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172200"/>
            <a:ext cx="8610600" cy="5334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1800" b="1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physiological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 effect of acute asphyxia and the response to resuscitation. 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3400" y="304800"/>
            <a:ext cx="8077200" cy="567246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5523</TotalTime>
  <Words>2838</Words>
  <Application>Microsoft Office PowerPoint</Application>
  <PresentationFormat>On-screen Show (4:3)</PresentationFormat>
  <Paragraphs>295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        I. ROUTINE CARE AND RESUSCITATION                  OF THE NEWBORN  II. ASSESSMENT OF GESTATIONAL AGE              DR. MAHMOUD MOHAMED OSMAN     MBBCH, MSc (Pedia), MRCPCH (UK), FRCP (Edinburgh) Consultant Neonatologist &amp; Head of Neonatal Unites                              Al Yammamah Hospital, MOH                                                                                                                                         04-03-2018  </vt:lpstr>
      <vt:lpstr>Slide 2</vt:lpstr>
      <vt:lpstr>Slide 3</vt:lpstr>
      <vt:lpstr>Slide 4</vt:lpstr>
      <vt:lpstr>Initial Steps of Routine Care of Newborns </vt:lpstr>
      <vt:lpstr>Slide 6</vt:lpstr>
      <vt:lpstr>Slide 7</vt:lpstr>
      <vt:lpstr>Slide 8</vt:lpstr>
      <vt:lpstr>The physiological effect of acute asphyxia and the response to resuscitation. </vt:lpstr>
      <vt:lpstr>Slide 10</vt:lpstr>
      <vt:lpstr>Risk Factors Need for Resuscitation at Birth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Infant Radiant Warmers</vt:lpstr>
      <vt:lpstr>Slide 20</vt:lpstr>
      <vt:lpstr>Slide 21</vt:lpstr>
      <vt:lpstr> Neonatal Ventilatory Resuscitation Devices  </vt:lpstr>
      <vt:lpstr>Bag-and-mask ventilation of the neonate.</vt:lpstr>
      <vt:lpstr>Slide 24</vt:lpstr>
      <vt:lpstr>Slide 25</vt:lpstr>
      <vt:lpstr>Slide 26</vt:lpstr>
      <vt:lpstr>Slide 27</vt:lpstr>
      <vt:lpstr> Coordinated Compressions (Thumbs Technique ) and Ventilations  at a regular rate of 90 compressions/min while ventilating the infant at              30 breaths/min (3:1).  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A. Limp baby covered with meconium. B. Resuscitator preparing to intubate. C. Endotracheal tube has been inserted,  a meconium  aspiration  device connected . D. Suction control port is occluded so that meconium is suctioned from the trachea. 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Part II. Assessment of Gestational Age  </vt:lpstr>
      <vt:lpstr>Slide 47</vt:lpstr>
      <vt:lpstr>Slide 48</vt:lpstr>
      <vt:lpstr>Slide 49</vt:lpstr>
      <vt:lpstr>Slide 50</vt:lpstr>
      <vt:lpstr>Slide 51</vt:lpstr>
      <vt:lpstr>Slide 52</vt:lpstr>
      <vt:lpstr>BEST WISHES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Routine care and resuscitation of the newborn</dc:title>
  <dc:creator>DGL</dc:creator>
  <cp:lastModifiedBy>DGL</cp:lastModifiedBy>
  <cp:revision>550</cp:revision>
  <dcterms:created xsi:type="dcterms:W3CDTF">2006-08-16T00:00:00Z</dcterms:created>
  <dcterms:modified xsi:type="dcterms:W3CDTF">2018-03-03T18:56:45Z</dcterms:modified>
</cp:coreProperties>
</file>